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58" r:id="rId3"/>
    <p:sldId id="262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cs-CZ"/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8A1B048-38DF-4C68-A626-4FBE61D243B3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Zástupný symbol pro poznámky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4E9BA73-09BF-4C6F-82A0-F669C07BA9D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990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387BAF-A72F-44FE-87F5-78CDAD969F75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09981A-CBE4-48C7-8ADA-5DCF2DF8D66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54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08944C-5549-45AB-BCC6-8521E886AB71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3B7669-5C0C-4133-A5C6-D5A7BDEA43C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530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F22251-85DD-4211-9D62-F70D98FE95F0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FAE4B-151C-408C-B07B-3A6E6AE4383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81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9285AC-6C26-4D09-A6A8-B4A53EA94A9C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8E0C2D-09AB-4AD2-BE04-4123D428060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21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31A6E1-874F-4B7E-A8AC-F428B9F7B40D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8" name="Zástupný symbol pro zápatí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9" name="Zástupný symbol pro číslo snímku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900BDC-9620-490F-A951-98AA1F98611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58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8C3B3D-6564-4149-A46C-A1740F9F8321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ED69B6-547C-406A-AAD6-CC6A24CAA0C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504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801B31-EF44-4C4E-857A-AA680A9A4D4B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3" name="Zástupný symbol pro zápatí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B794DE-D559-4BCA-AB72-5DC673A4E18E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063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A7EB00-AABE-470B-A609-A699B165C8C2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ECCACB-EDA4-437F-A9B6-69EDEDF2563B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288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88AFED-89DF-48DE-AAFE-2C624274F7F3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889BEB-1E8D-4E99-9D11-E071DC9E18F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7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052740-7A0B-429A-B90B-7AAC709DE45D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6F2FDC-0065-4494-A97C-7DCC039B14B4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892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E5EA79-B1C9-42A5-8BB8-2769E372EF18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A0A08D0-E30B-4082-B85B-565BBD621BF2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428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13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B9C8C5CC-DBAE-47F2-82B3-D6D00F2EE295}" type="datetime1">
              <a:rPr lang="cs-CZ"/>
              <a:pPr lvl="0"/>
              <a:t>23.4.2013</a:t>
            </a:fld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F3B8A90-FC09-42B7-A68F-5D9862B2C86A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cs-CZ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cs-CZ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cs-CZ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cs-CZ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cs-CZ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cs-CZ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O0tWs88i50&amp;feature=player_embedded" TargetMode="External"/><Relationship Id="rId2" Type="http://schemas.openxmlformats.org/officeDocument/2006/relationships/hyperlink" Target="http://www.youtube.com/watch?v=dkjCsxWwpXg&amp;feature=player_embedd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VT3hqtYDH84&amp;feature=player_embedd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o4n6qz7BBgQ&amp;feature=player_embedded" TargetMode="External"/><Relationship Id="rId2" Type="http://schemas.openxmlformats.org/officeDocument/2006/relationships/hyperlink" Target="http://www.youtube.com/watch?v=83OQTZZ4ML8&amp;feature=player_embedde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eYXPqrXZ1eU&amp;feature=player_embedded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cs-CZ" b="1" dirty="0"/>
              <a:t>Laserové obrábění materiálů</a:t>
            </a:r>
          </a:p>
        </p:txBody>
      </p:sp>
      <p:sp>
        <p:nvSpPr>
          <p:cNvPr id="5" name="Zástupný symbol pro obsah 3"/>
          <p:cNvSpPr txBox="1">
            <a:spLocks noGrp="1"/>
          </p:cNvSpPr>
          <p:nvPr>
            <p:ph type="subTitle" idx="1"/>
          </p:nvPr>
        </p:nvSpPr>
        <p:spPr/>
        <p:txBody>
          <a:bodyPr anchorCtr="1"/>
          <a:lstStyle/>
          <a:p>
            <a:pPr marL="0" lvl="0" indent="0" algn="ctr">
              <a:buNone/>
            </a:pPr>
            <a:r>
              <a:rPr lang="cs-CZ" dirty="0"/>
              <a:t>Jaksch, Malý, Minář, </a:t>
            </a:r>
            <a:r>
              <a:rPr lang="cs-CZ" dirty="0" err="1" smtClean="0"/>
              <a:t>Vyšohlíd</a:t>
            </a:r>
            <a:endParaRPr lang="cs-CZ" dirty="0"/>
          </a:p>
          <a:p>
            <a:pPr marL="0" lvl="0" indent="0" algn="ctr">
              <a:buNone/>
            </a:pPr>
            <a:r>
              <a:rPr lang="cs-CZ" dirty="0"/>
              <a:t>Základy </a:t>
            </a:r>
            <a:r>
              <a:rPr lang="cs-CZ" dirty="0" err="1"/>
              <a:t>nanomateriálů</a:t>
            </a:r>
            <a:r>
              <a:rPr lang="cs-CZ" dirty="0"/>
              <a:t>, 23.4.2013</a:t>
            </a:r>
          </a:p>
        </p:txBody>
      </p:sp>
    </p:spTree>
    <p:extLst>
      <p:ext uri="{BB962C8B-B14F-4D97-AF65-F5344CB8AC3E}">
        <p14:creationId xmlns:p14="http://schemas.microsoft.com/office/powerpoint/2010/main" val="135671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251524" y="1600200"/>
            <a:ext cx="8640961" cy="4709119"/>
          </a:xfrm>
        </p:spPr>
        <p:txBody>
          <a:bodyPr/>
          <a:lstStyle/>
          <a:p>
            <a:pPr lvl="0"/>
            <a:r>
              <a:rPr lang="cs-CZ" dirty="0"/>
              <a:t>LASER – </a:t>
            </a:r>
            <a:r>
              <a:rPr lang="cs-CZ" b="1" dirty="0" err="1"/>
              <a:t>L</a:t>
            </a:r>
            <a:r>
              <a:rPr lang="cs-CZ" dirty="0" err="1"/>
              <a:t>ight</a:t>
            </a:r>
            <a:r>
              <a:rPr lang="cs-CZ" dirty="0"/>
              <a:t> </a:t>
            </a:r>
            <a:r>
              <a:rPr lang="cs-CZ" b="1" dirty="0" err="1"/>
              <a:t>A</a:t>
            </a:r>
            <a:r>
              <a:rPr lang="cs-CZ" dirty="0" err="1"/>
              <a:t>mplification</a:t>
            </a:r>
            <a:r>
              <a:rPr lang="cs-CZ" dirty="0"/>
              <a:t> by </a:t>
            </a:r>
            <a:r>
              <a:rPr lang="cs-CZ" b="1" dirty="0" err="1"/>
              <a:t>S</a:t>
            </a:r>
            <a:r>
              <a:rPr lang="cs-CZ" dirty="0" err="1"/>
              <a:t>timulated</a:t>
            </a:r>
            <a:r>
              <a:rPr lang="cs-CZ" dirty="0"/>
              <a:t> </a:t>
            </a:r>
            <a:r>
              <a:rPr lang="cs-CZ" b="1" dirty="0" err="1"/>
              <a:t>E</a:t>
            </a:r>
            <a:r>
              <a:rPr lang="cs-CZ" dirty="0" err="1"/>
              <a:t>mission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b="1" dirty="0" err="1" smtClean="0"/>
              <a:t>R</a:t>
            </a:r>
            <a:r>
              <a:rPr lang="cs-CZ" dirty="0" err="1" smtClean="0"/>
              <a:t>adiation</a:t>
            </a:r>
            <a:endParaRPr lang="cs-CZ" dirty="0" smtClean="0"/>
          </a:p>
          <a:p>
            <a:pPr lvl="0"/>
            <a:endParaRPr lang="cs-CZ" dirty="0"/>
          </a:p>
          <a:p>
            <a:pPr lvl="0"/>
            <a:r>
              <a:rPr lang="cs-CZ" dirty="0"/>
              <a:t>Světlo – nekoherentní, polychromatické, </a:t>
            </a:r>
            <a:r>
              <a:rPr lang="cs-CZ" dirty="0" smtClean="0"/>
              <a:t>divergentní paprsek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LASER – koherentní, monochromatický, nízká </a:t>
            </a:r>
            <a:r>
              <a:rPr lang="cs-CZ" dirty="0" smtClean="0"/>
              <a:t>divergence paprsek</a:t>
            </a:r>
            <a:endParaRPr lang="cs-CZ" dirty="0"/>
          </a:p>
          <a:p>
            <a:pPr lvl="0"/>
            <a:endParaRPr lang="cs-CZ" dirty="0"/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251524" y="1600200"/>
            <a:ext cx="8640961" cy="4781127"/>
          </a:xfrm>
        </p:spPr>
        <p:txBody>
          <a:bodyPr/>
          <a:lstStyle/>
          <a:p>
            <a:pPr lvl="0"/>
            <a:r>
              <a:rPr lang="cs-CZ" dirty="0"/>
              <a:t>1917 - teoretické základy – Albert Einstein </a:t>
            </a:r>
            <a:endParaRPr lang="cs-CZ" dirty="0" smtClean="0"/>
          </a:p>
          <a:p>
            <a:pPr lvl="0"/>
            <a:endParaRPr lang="cs-CZ" dirty="0"/>
          </a:p>
          <a:p>
            <a:pPr lvl="0"/>
            <a:r>
              <a:rPr lang="cs-CZ" dirty="0"/>
              <a:t>1954 – Charles </a:t>
            </a:r>
            <a:r>
              <a:rPr lang="cs-CZ" dirty="0" err="1"/>
              <a:t>Townes</a:t>
            </a:r>
            <a:r>
              <a:rPr lang="cs-CZ" dirty="0"/>
              <a:t> – MASER (</a:t>
            </a:r>
            <a:r>
              <a:rPr lang="cs-CZ" b="1" dirty="0" err="1"/>
              <a:t>M</a:t>
            </a:r>
            <a:r>
              <a:rPr lang="cs-CZ" dirty="0" err="1"/>
              <a:t>icrowave</a:t>
            </a:r>
            <a:r>
              <a:rPr lang="cs-CZ" dirty="0"/>
              <a:t> </a:t>
            </a:r>
            <a:r>
              <a:rPr lang="cs-CZ" b="1" dirty="0" err="1"/>
              <a:t>A</a:t>
            </a:r>
            <a:r>
              <a:rPr lang="cs-CZ" dirty="0" err="1"/>
              <a:t>mplification</a:t>
            </a:r>
            <a:r>
              <a:rPr lang="cs-CZ" dirty="0"/>
              <a:t> by </a:t>
            </a:r>
            <a:r>
              <a:rPr lang="cs-CZ" b="1" dirty="0" err="1"/>
              <a:t>S</a:t>
            </a:r>
            <a:r>
              <a:rPr lang="cs-CZ" dirty="0" err="1"/>
              <a:t>timulated</a:t>
            </a:r>
            <a:r>
              <a:rPr lang="cs-CZ" dirty="0"/>
              <a:t> </a:t>
            </a:r>
            <a:r>
              <a:rPr lang="cs-CZ" b="1" dirty="0" err="1"/>
              <a:t>E</a:t>
            </a:r>
            <a:r>
              <a:rPr lang="cs-CZ" dirty="0" err="1"/>
              <a:t>mission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b="1" dirty="0" err="1"/>
              <a:t>R</a:t>
            </a:r>
            <a:r>
              <a:rPr lang="cs-CZ" dirty="0" err="1"/>
              <a:t>adiation</a:t>
            </a:r>
            <a:r>
              <a:rPr lang="cs-CZ" dirty="0" smtClean="0"/>
              <a:t>)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r>
              <a:rPr lang="cs-CZ" dirty="0"/>
              <a:t>1960 – Theodore </a:t>
            </a:r>
            <a:r>
              <a:rPr lang="cs-CZ" dirty="0" err="1"/>
              <a:t>Maiman</a:t>
            </a:r>
            <a:r>
              <a:rPr lang="cs-CZ" dirty="0"/>
              <a:t> – LASER – rubínový krystal </a:t>
            </a:r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251524" y="1600200"/>
            <a:ext cx="8640961" cy="892692"/>
          </a:xfrm>
        </p:spPr>
        <p:txBody>
          <a:bodyPr/>
          <a:lstStyle/>
          <a:p>
            <a:pPr lvl="0"/>
            <a:r>
              <a:rPr lang="cs-CZ"/>
              <a:t>Princip LASERu</a:t>
            </a:r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  <p:pic>
        <p:nvPicPr>
          <p:cNvPr id="4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4" y="2276874"/>
            <a:ext cx="6223635" cy="4174235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</p:spPr>
      </p:pic>
      <p:grpSp>
        <p:nvGrpSpPr>
          <p:cNvPr id="5" name="Skupina 11"/>
          <p:cNvGrpSpPr/>
          <p:nvPr/>
        </p:nvGrpSpPr>
        <p:grpSpPr>
          <a:xfrm>
            <a:off x="6475159" y="2768528"/>
            <a:ext cx="2668840" cy="2785875"/>
            <a:chOff x="6475159" y="2768528"/>
            <a:chExt cx="2668840" cy="2785875"/>
          </a:xfrm>
        </p:grpSpPr>
        <p:grpSp>
          <p:nvGrpSpPr>
            <p:cNvPr id="6" name="Skupina 10"/>
            <p:cNvGrpSpPr/>
            <p:nvPr/>
          </p:nvGrpSpPr>
          <p:grpSpPr>
            <a:xfrm>
              <a:off x="6475159" y="4077071"/>
              <a:ext cx="2668840" cy="1477332"/>
              <a:chOff x="6475159" y="4077071"/>
              <a:chExt cx="2668840" cy="1477332"/>
            </a:xfrm>
          </p:grpSpPr>
          <p:sp>
            <p:nvSpPr>
              <p:cNvPr id="7" name="TextovéPole 9"/>
              <p:cNvSpPr txBox="1"/>
              <p:nvPr/>
            </p:nvSpPr>
            <p:spPr>
              <a:xfrm>
                <a:off x="6475159" y="4077071"/>
                <a:ext cx="2668840" cy="1477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</a:rPr>
                  <a:t>   b)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  <p:pic>
            <p:nvPicPr>
              <p:cNvPr id="8" name="Obrázek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19604" y="4525447"/>
                <a:ext cx="2072222" cy="7747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" name="Skupina 8"/>
            <p:cNvGrpSpPr/>
            <p:nvPr/>
          </p:nvGrpSpPr>
          <p:grpSpPr>
            <a:xfrm>
              <a:off x="6588224" y="2768528"/>
              <a:ext cx="2448269" cy="1477332"/>
              <a:chOff x="6588224" y="2768528"/>
              <a:chExt cx="2448269" cy="1477332"/>
            </a:xfrm>
          </p:grpSpPr>
          <p:sp>
            <p:nvSpPr>
              <p:cNvPr id="10" name="TextovéPole 7"/>
              <p:cNvSpPr txBox="1"/>
              <p:nvPr/>
            </p:nvSpPr>
            <p:spPr>
              <a:xfrm>
                <a:off x="6588224" y="2768528"/>
                <a:ext cx="2448269" cy="1477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</a:rPr>
                  <a:t> a)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  <p:pic>
            <p:nvPicPr>
              <p:cNvPr id="11" name="Obrázek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52423" y="3212973"/>
                <a:ext cx="2135014" cy="7747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251524" y="1484784"/>
            <a:ext cx="8640961" cy="1900809"/>
          </a:xfrm>
        </p:spPr>
        <p:txBody>
          <a:bodyPr/>
          <a:lstStyle/>
          <a:p>
            <a:pPr lvl="0"/>
            <a:r>
              <a:rPr lang="cs-CZ"/>
              <a:t>rozdělení LASERů</a:t>
            </a:r>
          </a:p>
          <a:p>
            <a:pPr marL="571500" lvl="0" indent="-571500">
              <a:buFont typeface="Calibri"/>
              <a:buAutoNum type="romanUcPeriod"/>
            </a:pPr>
            <a:r>
              <a:rPr lang="cs-CZ"/>
              <a:t>dle aktivního prostředí</a:t>
            </a:r>
          </a:p>
          <a:p>
            <a:pPr marL="571500" lvl="0" indent="-571500">
              <a:buFont typeface="Calibri"/>
              <a:buAutoNum type="romanUcPeriod"/>
            </a:pPr>
            <a:r>
              <a:rPr lang="cs-CZ"/>
              <a:t>dle dosahovaných energií</a:t>
            </a:r>
          </a:p>
          <a:p>
            <a:pPr marL="0" lvl="0" indent="0">
              <a:buNone/>
            </a:pPr>
            <a:endParaRPr lang="cs-CZ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  <p:sp>
        <p:nvSpPr>
          <p:cNvPr id="4" name="TextovéPole 4"/>
          <p:cNvSpPr txBox="1"/>
          <p:nvPr/>
        </p:nvSpPr>
        <p:spPr>
          <a:xfrm>
            <a:off x="251524" y="3717035"/>
            <a:ext cx="8640961" cy="403187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400050" marR="0" lvl="0" indent="-4000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romanU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Dle aktivního prostředí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romanL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p</a:t>
            </a:r>
            <a:r>
              <a:rPr lang="cs-CZ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evná látka – krystaly (rubín, Nd:YAG, Nd:sklo, Cr, Ne, Ti)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romanL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k</a:t>
            </a:r>
            <a:r>
              <a:rPr lang="cs-CZ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apalina – organické barvivo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romanL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0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p</a:t>
            </a:r>
            <a:r>
              <a:rPr lang="cs-CZ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lyn – He – Ne, Ar – Kr, CO</a:t>
            </a:r>
            <a:r>
              <a:rPr lang="cs-CZ" sz="3200" b="0" i="0" u="none" strike="noStrike" kern="1200" cap="none" spc="0" baseline="-25000">
                <a:solidFill>
                  <a:srgbClr val="000000"/>
                </a:solidFill>
                <a:uFillTx/>
                <a:latin typeface="Calibri"/>
              </a:rPr>
              <a:t>2</a:t>
            </a:r>
            <a:r>
              <a:rPr lang="cs-CZ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excimerové lasery (viz.níže)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3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3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251524" y="1600201"/>
            <a:ext cx="8640961" cy="1108719"/>
          </a:xfrm>
        </p:spPr>
        <p:txBody>
          <a:bodyPr/>
          <a:lstStyle/>
          <a:p>
            <a:pPr marL="571500" indent="-571500">
              <a:buFont typeface="Calibri"/>
              <a:buAutoNum type="romanLcPeriod" startAt="4"/>
            </a:pPr>
            <a:r>
              <a:rPr lang="cs-CZ" dirty="0"/>
              <a:t>polovodičové </a:t>
            </a:r>
            <a:r>
              <a:rPr lang="cs-CZ" dirty="0" smtClean="0"/>
              <a:t>, </a:t>
            </a:r>
            <a:r>
              <a:rPr lang="cs-CZ" dirty="0"/>
              <a:t>„free </a:t>
            </a:r>
            <a:r>
              <a:rPr lang="cs-CZ" dirty="0" err="1"/>
              <a:t>electron</a:t>
            </a:r>
            <a:r>
              <a:rPr lang="cs-CZ" dirty="0" smtClean="0"/>
              <a:t>“, rentgenové, </a:t>
            </a:r>
            <a:r>
              <a:rPr lang="cs-CZ" dirty="0"/>
              <a:t>chemické </a:t>
            </a:r>
            <a:r>
              <a:rPr lang="cs-CZ" dirty="0" smtClean="0"/>
              <a:t>lasery</a:t>
            </a:r>
            <a:endParaRPr lang="cs-CZ" dirty="0"/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  <p:sp>
        <p:nvSpPr>
          <p:cNvPr id="4" name="TextovéPole 5"/>
          <p:cNvSpPr txBox="1"/>
          <p:nvPr/>
        </p:nvSpPr>
        <p:spPr>
          <a:xfrm>
            <a:off x="251524" y="2852936"/>
            <a:ext cx="8640961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AutoNum type="romanUcPeriod" startAt="2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Dle dosahovaných </a:t>
            </a:r>
            <a:r>
              <a:rPr lang="cs-CZ" sz="32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energií – bezpečnostní</a:t>
            </a:r>
            <a:r>
              <a:rPr lang="cs-CZ" sz="3200" b="1" i="0" u="none" strike="noStrike" kern="1200" cap="none" spc="0" dirty="0" smtClean="0">
                <a:solidFill>
                  <a:srgbClr val="000000"/>
                </a:solidFill>
                <a:uFillTx/>
                <a:latin typeface="Calibri"/>
              </a:rPr>
              <a:t> třída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51523" y="3501008"/>
            <a:ext cx="86409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1</a:t>
            </a:r>
          </a:p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1M</a:t>
            </a:r>
          </a:p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2 </a:t>
            </a:r>
          </a:p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2M</a:t>
            </a:r>
          </a:p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3R</a:t>
            </a:r>
          </a:p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3B</a:t>
            </a:r>
          </a:p>
          <a:p>
            <a:pPr marL="400050" indent="-400050">
              <a:buFont typeface="+mj-lt"/>
              <a:buAutoNum type="romanLcPeriod"/>
            </a:pPr>
            <a:r>
              <a:rPr lang="cs-CZ" sz="2800" dirty="0" smtClean="0"/>
              <a:t>4</a:t>
            </a:r>
          </a:p>
          <a:p>
            <a:pPr marL="400050" indent="-400050">
              <a:buFont typeface="+mj-lt"/>
              <a:buAutoNum type="romanLcPeriod"/>
            </a:pPr>
            <a:endParaRPr lang="cs-CZ" sz="28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429000"/>
            <a:ext cx="5328592" cy="3201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457200" y="1268757"/>
            <a:ext cx="8229600" cy="5645222"/>
          </a:xfrm>
        </p:spPr>
        <p:txBody>
          <a:bodyPr/>
          <a:lstStyle/>
          <a:p>
            <a:pPr lvl="0"/>
            <a:r>
              <a:rPr lang="cs-CZ" b="1" dirty="0"/>
              <a:t>Kontinuální lasery</a:t>
            </a:r>
            <a:r>
              <a:rPr lang="cs-CZ" dirty="0"/>
              <a:t> – produkují kontinuální paprsek o nižší energii – plynové</a:t>
            </a:r>
          </a:p>
          <a:p>
            <a:pPr marL="0" lvl="0" indent="0">
              <a:buNone/>
            </a:pPr>
            <a:endParaRPr lang="cs-CZ" b="1" dirty="0" smtClean="0"/>
          </a:p>
          <a:p>
            <a:pPr lvl="0"/>
            <a:r>
              <a:rPr lang="cs-CZ" b="1" dirty="0" smtClean="0"/>
              <a:t>Pulzní </a:t>
            </a:r>
            <a:r>
              <a:rPr lang="cs-CZ" b="1" dirty="0"/>
              <a:t>lasery</a:t>
            </a:r>
            <a:r>
              <a:rPr lang="cs-CZ" dirty="0"/>
              <a:t> – produkují dávky paprsků o krátké době trvání (až 10</a:t>
            </a:r>
            <a:r>
              <a:rPr lang="cs-CZ" baseline="30000" dirty="0"/>
              <a:t>-15</a:t>
            </a:r>
            <a:r>
              <a:rPr lang="cs-CZ" dirty="0"/>
              <a:t> s) a o vysoké energii (1,3* 10</a:t>
            </a:r>
            <a:r>
              <a:rPr lang="cs-CZ" baseline="30000" dirty="0"/>
              <a:t>15</a:t>
            </a:r>
            <a:r>
              <a:rPr lang="cs-CZ" dirty="0"/>
              <a:t> W) – krystalové, skleněné, </a:t>
            </a:r>
            <a:r>
              <a:rPr lang="cs-CZ" dirty="0" smtClean="0"/>
              <a:t>kapalné</a:t>
            </a:r>
          </a:p>
          <a:p>
            <a:pPr marL="0" lvl="0" indent="0">
              <a:buNone/>
            </a:pPr>
            <a:endParaRPr lang="cs-CZ" dirty="0"/>
          </a:p>
          <a:p>
            <a:r>
              <a:rPr lang="cs-CZ" b="1" dirty="0" err="1"/>
              <a:t>Semikontinuální</a:t>
            </a:r>
            <a:r>
              <a:rPr lang="cs-CZ" b="1" dirty="0"/>
              <a:t> lasery</a:t>
            </a:r>
            <a:r>
              <a:rPr lang="cs-CZ" dirty="0"/>
              <a:t> – dávky paprsků o delší době trvání (10</a:t>
            </a:r>
            <a:r>
              <a:rPr lang="cs-CZ" baseline="30000" dirty="0"/>
              <a:t>-4</a:t>
            </a:r>
            <a:r>
              <a:rPr lang="cs-CZ" dirty="0"/>
              <a:t> s)</a:t>
            </a:r>
            <a:endParaRPr lang="cs-CZ" b="1" dirty="0"/>
          </a:p>
          <a:p>
            <a:pPr lvl="0"/>
            <a:endParaRPr lang="cs-CZ" dirty="0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457200" y="1340766"/>
            <a:ext cx="8229600" cy="5328592"/>
          </a:xfrm>
        </p:spPr>
        <p:txBody>
          <a:bodyPr/>
          <a:lstStyle/>
          <a:p>
            <a:pPr lvl="0"/>
            <a:r>
              <a:rPr lang="cs-CZ" dirty="0"/>
              <a:t>Aplikace v průmyslu </a:t>
            </a:r>
          </a:p>
          <a:p>
            <a:pPr marL="571500" lvl="0" indent="-571500">
              <a:buFont typeface="Calibri"/>
              <a:buAutoNum type="romanUcPeriod"/>
            </a:pPr>
            <a:r>
              <a:rPr lang="cs-CZ" dirty="0"/>
              <a:t>Laserové svařování </a:t>
            </a:r>
            <a:r>
              <a:rPr lang="cs-CZ" dirty="0">
                <a:hlinkClick r:id="rId2"/>
              </a:rPr>
              <a:t>http://www.youtube.com/watch?v=dkjCsxWwpXg&amp;feature=player_embedded</a:t>
            </a:r>
            <a:endParaRPr lang="cs-CZ" dirty="0"/>
          </a:p>
          <a:p>
            <a:pPr marL="571500" lvl="0" indent="-571500">
              <a:buFont typeface="Calibri"/>
              <a:buAutoNum type="romanUcPeriod"/>
            </a:pPr>
            <a:r>
              <a:rPr lang="cs-CZ" dirty="0"/>
              <a:t>Laserové obrábění </a:t>
            </a:r>
            <a:r>
              <a:rPr lang="cs-CZ" dirty="0">
                <a:hlinkClick r:id="rId3"/>
              </a:rPr>
              <a:t>http://www.youtube.com/watch?v=zO0tWs88i50&amp;feature=player_embedded</a:t>
            </a:r>
            <a:endParaRPr lang="cs-CZ" dirty="0"/>
          </a:p>
          <a:p>
            <a:pPr marL="571500" lvl="0" indent="-571500">
              <a:buFont typeface="Calibri"/>
              <a:buAutoNum type="romanUcPeriod"/>
            </a:pPr>
            <a:r>
              <a:rPr lang="cs-CZ" dirty="0"/>
              <a:t>Laserové značkování </a:t>
            </a:r>
            <a:r>
              <a:rPr lang="cs-CZ" dirty="0">
                <a:hlinkClick r:id="rId4"/>
              </a:rPr>
              <a:t>http://www.youtube.com/watch?v=VT3hqtYDH84&amp;feature=player_embedded</a:t>
            </a:r>
            <a:endParaRPr lang="cs-CZ" dirty="0"/>
          </a:p>
          <a:p>
            <a:pPr marL="571500" lvl="0" indent="-571500">
              <a:buFont typeface="Calibri"/>
              <a:buAutoNum type="romanUcPeriod"/>
            </a:pPr>
            <a:endParaRPr lang="cs-CZ" dirty="0"/>
          </a:p>
          <a:p>
            <a:pPr marL="0" lvl="0" indent="0">
              <a:buNone/>
            </a:pPr>
            <a:r>
              <a:rPr lang="cs-CZ" dirty="0"/>
              <a:t>       </a:t>
            </a:r>
            <a:endParaRPr lang="cs-CZ" sz="1800" dirty="0"/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 dirty="0"/>
              <a:t>Laserové obrábění materiálů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997150"/>
          </a:xfrm>
        </p:spPr>
        <p:txBody>
          <a:bodyPr/>
          <a:lstStyle/>
          <a:p>
            <a:pPr marL="571500" lvl="0" indent="-571500">
              <a:buFont typeface="Calibri"/>
              <a:buAutoNum type="romanUcPeriod" startAt="4"/>
            </a:pPr>
            <a:r>
              <a:rPr lang="cs-CZ"/>
              <a:t>Laserové vrtání </a:t>
            </a:r>
            <a:r>
              <a:rPr lang="cs-CZ">
                <a:hlinkClick r:id="rId2"/>
              </a:rPr>
              <a:t>http://www.youtube.com/watch?v=83OQTZZ4ML8&amp;feature=player_embedded</a:t>
            </a:r>
            <a:endParaRPr lang="cs-CZ"/>
          </a:p>
          <a:p>
            <a:pPr marL="571500" lvl="0" indent="-571500">
              <a:buFont typeface="Calibri"/>
              <a:buAutoNum type="romanUcPeriod" startAt="4"/>
            </a:pPr>
            <a:r>
              <a:rPr lang="cs-CZ"/>
              <a:t>Laserové řezání </a:t>
            </a:r>
            <a:r>
              <a:rPr lang="cs-CZ">
                <a:hlinkClick r:id="rId3"/>
              </a:rPr>
              <a:t>http://www.youtube.com/watch?v=o4n6qz7BBgQ&amp;feature=player_embedded</a:t>
            </a:r>
            <a:endParaRPr lang="cs-CZ"/>
          </a:p>
          <a:p>
            <a:pPr marL="571500" lvl="0" indent="-571500">
              <a:buFont typeface="Calibri"/>
              <a:buAutoNum type="romanUcPeriod" startAt="4"/>
            </a:pPr>
            <a:r>
              <a:rPr lang="cs-CZ"/>
              <a:t>Laserové zabíjení komára </a:t>
            </a:r>
            <a:r>
              <a:rPr lang="cs-CZ">
                <a:hlinkClick r:id="rId4"/>
              </a:rPr>
              <a:t>http://www.youtube.com/watch?v=eYXPqrXZ1eU&amp;feature=player_embedded</a:t>
            </a:r>
            <a:endParaRPr lang="cs-CZ"/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Aplikace v analytických metodách</a:t>
            </a:r>
          </a:p>
          <a:p>
            <a:pPr marL="571500" lvl="0" indent="-571500">
              <a:buFont typeface="Calibri"/>
              <a:buAutoNum type="romanUcPeriod"/>
            </a:pPr>
            <a:r>
              <a:rPr lang="cs-CZ"/>
              <a:t>Fotoakustická mikroskopie (PAM)</a:t>
            </a:r>
          </a:p>
          <a:p>
            <a:pPr marL="571500" lvl="0" indent="-571500">
              <a:buFont typeface="Calibri"/>
              <a:buAutoNum type="romanUcPeriod"/>
            </a:pPr>
            <a:r>
              <a:rPr lang="cs-CZ"/>
              <a:t>Iontová mobilní spektrometrie (IMS)</a:t>
            </a:r>
          </a:p>
          <a:p>
            <a:pPr marL="571500" lvl="0" indent="-571500">
              <a:buFont typeface="Calibri"/>
              <a:buAutoNum type="romanUcPeriod"/>
            </a:pPr>
            <a:r>
              <a:rPr lang="cs-CZ"/>
              <a:t>Laserem indukovaná fluorescence (LIF)</a:t>
            </a:r>
          </a:p>
        </p:txBody>
      </p:sp>
      <p:sp>
        <p:nvSpPr>
          <p:cNvPr id="3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/>
              <a:t>Laserové obrábění materiálů</a:t>
            </a:r>
          </a:p>
        </p:txBody>
      </p:sp>
      <p:sp>
        <p:nvSpPr>
          <p:cNvPr id="4" name="Zástupný symbol pro obsah 2"/>
          <p:cNvSpPr txBox="1"/>
          <p:nvPr/>
        </p:nvSpPr>
        <p:spPr>
          <a:xfrm>
            <a:off x="457200" y="4336505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Excimerové lasery</a:t>
            </a:r>
            <a:r>
              <a:rPr lang="cs-CZ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– ArF, KrF, XeCl, XeF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Použití – laserové řezání, operace rohovky, stimulace kapalinových laserů, litografie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3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Princip Iontové mobilní </a:t>
            </a:r>
            <a:r>
              <a:rPr lang="cs-CZ" dirty="0" smtClean="0"/>
              <a:t>spektrometrie</a:t>
            </a:r>
            <a:endParaRPr lang="cs-CZ" dirty="0" smtClean="0"/>
          </a:p>
          <a:p>
            <a:r>
              <a:rPr lang="cs-CZ" dirty="0" smtClean="0"/>
              <a:t>Co </a:t>
            </a:r>
            <a:r>
              <a:rPr lang="cs-CZ" dirty="0" smtClean="0"/>
              <a:t>znamená zkratka LASER?</a:t>
            </a:r>
          </a:p>
          <a:p>
            <a:r>
              <a:rPr lang="cs-CZ" dirty="0" smtClean="0"/>
              <a:t>Rozdíl </a:t>
            </a:r>
            <a:r>
              <a:rPr lang="cs-CZ" dirty="0" smtClean="0"/>
              <a:t>mezi </a:t>
            </a:r>
            <a:r>
              <a:rPr lang="cs-CZ" dirty="0" err="1" smtClean="0"/>
              <a:t>LASERem</a:t>
            </a:r>
            <a:r>
              <a:rPr lang="cs-CZ" dirty="0" smtClean="0"/>
              <a:t> a světlem z běžného zdroje</a:t>
            </a:r>
          </a:p>
          <a:p>
            <a:r>
              <a:rPr lang="cs-CZ" dirty="0" smtClean="0"/>
              <a:t>Rozdělení </a:t>
            </a:r>
            <a:r>
              <a:rPr lang="cs-CZ" dirty="0" err="1" smtClean="0"/>
              <a:t>LASERů</a:t>
            </a:r>
            <a:r>
              <a:rPr lang="cs-CZ" dirty="0" smtClean="0"/>
              <a:t> dle povahy paprsku</a:t>
            </a:r>
          </a:p>
          <a:p>
            <a:r>
              <a:rPr lang="cs-CZ" dirty="0" smtClean="0"/>
              <a:t>Základní rozdíl mezi </a:t>
            </a:r>
            <a:r>
              <a:rPr lang="cs-CZ" dirty="0" err="1" smtClean="0"/>
              <a:t>excimérovým</a:t>
            </a:r>
            <a:r>
              <a:rPr lang="cs-CZ" dirty="0" smtClean="0"/>
              <a:t> laserem a </a:t>
            </a:r>
            <a:r>
              <a:rPr lang="cs-CZ" dirty="0" smtClean="0"/>
              <a:t>ostatními</a:t>
            </a:r>
          </a:p>
          <a:p>
            <a:r>
              <a:rPr lang="cs-CZ" dirty="0"/>
              <a:t>3 základní části </a:t>
            </a:r>
            <a:r>
              <a:rPr lang="cs-CZ" dirty="0" smtClean="0"/>
              <a:t>LASERU</a:t>
            </a:r>
            <a:endParaRPr lang="cs-CZ" dirty="0" smtClean="0"/>
          </a:p>
          <a:p>
            <a:r>
              <a:rPr lang="cs-CZ" dirty="0" smtClean="0"/>
              <a:t>Princip </a:t>
            </a:r>
            <a:r>
              <a:rPr lang="cs-CZ" dirty="0" err="1" smtClean="0"/>
              <a:t>Fotoakustické</a:t>
            </a:r>
            <a:r>
              <a:rPr lang="cs-CZ" dirty="0" smtClean="0"/>
              <a:t> mikroskopie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b="1" dirty="0"/>
              <a:t>Laserové obrábění materiálů</a:t>
            </a:r>
          </a:p>
        </p:txBody>
      </p:sp>
    </p:spTree>
    <p:extLst>
      <p:ext uri="{BB962C8B-B14F-4D97-AF65-F5344CB8AC3E}">
        <p14:creationId xmlns:p14="http://schemas.microsoft.com/office/powerpoint/2010/main" val="193621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2521</TotalTime>
  <Words>351</Words>
  <Application>Microsoft Office PowerPoint</Application>
  <PresentationFormat>Předvádění na obrazovce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  <vt:lpstr>Laserové obrábění materiálů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jarda</dc:creator>
  <cp:lastModifiedBy>jarda</cp:lastModifiedBy>
  <cp:revision>41</cp:revision>
  <dcterms:created xsi:type="dcterms:W3CDTF">2013-04-08T11:28:40Z</dcterms:created>
  <dcterms:modified xsi:type="dcterms:W3CDTF">2013-04-23T12:43:36Z</dcterms:modified>
</cp:coreProperties>
</file>