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F0B8F08-87E7-460F-A079-E86E1A327351}" type="datetimeFigureOut">
              <a:rPr lang="cs-CZ" smtClean="0"/>
              <a:t>24.4.2013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50ACFC2-5E1C-4906-ACE2-F8126E601923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bfSp8r-YRw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          E          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err="1" smtClean="0">
                <a:solidFill>
                  <a:schemeClr val="tx1"/>
                </a:solidFill>
              </a:rPr>
              <a:t>Scanning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Electron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Microscope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7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mikroskopu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Zacharias</a:t>
            </a:r>
            <a:r>
              <a:rPr lang="cs-CZ" dirty="0"/>
              <a:t> </a:t>
            </a:r>
            <a:r>
              <a:rPr lang="cs-CZ" dirty="0" err="1"/>
              <a:t>Janssen</a:t>
            </a:r>
            <a:r>
              <a:rPr lang="cs-CZ" dirty="0"/>
              <a:t> a Hans </a:t>
            </a:r>
            <a:r>
              <a:rPr lang="cs-CZ" dirty="0" err="1"/>
              <a:t>Lippershey</a:t>
            </a:r>
            <a:r>
              <a:rPr lang="cs-CZ" dirty="0"/>
              <a:t> (1590)</a:t>
            </a:r>
          </a:p>
          <a:p>
            <a:pPr lvl="1"/>
            <a:r>
              <a:rPr lang="cs-CZ" dirty="0"/>
              <a:t>- </a:t>
            </a:r>
            <a:r>
              <a:rPr lang="cs-CZ" dirty="0" smtClean="0"/>
              <a:t>První </a:t>
            </a:r>
            <a:r>
              <a:rPr lang="cs-CZ" dirty="0"/>
              <a:t>sestavený mikroskop</a:t>
            </a:r>
          </a:p>
          <a:p>
            <a:r>
              <a:rPr lang="cs-CZ" dirty="0"/>
              <a:t>Galileo Galilei (1610)</a:t>
            </a:r>
          </a:p>
          <a:p>
            <a:pPr lvl="1"/>
            <a:r>
              <a:rPr lang="cs-CZ" dirty="0"/>
              <a:t>- Vývoj mikroskopu podle </a:t>
            </a:r>
            <a:r>
              <a:rPr lang="cs-CZ" dirty="0" err="1"/>
              <a:t>Janssena</a:t>
            </a:r>
            <a:endParaRPr lang="cs-CZ" dirty="0"/>
          </a:p>
          <a:p>
            <a:r>
              <a:rPr lang="cs-CZ" dirty="0"/>
              <a:t>Anton van </a:t>
            </a:r>
            <a:r>
              <a:rPr lang="cs-CZ" dirty="0" err="1"/>
              <a:t>Leeuwenhoek</a:t>
            </a:r>
            <a:r>
              <a:rPr lang="cs-CZ" dirty="0"/>
              <a:t> (1676)</a:t>
            </a:r>
          </a:p>
          <a:p>
            <a:pPr lvl="1"/>
            <a:r>
              <a:rPr lang="cs-CZ" dirty="0"/>
              <a:t>- Mikroskopický vrchol 17. stol</a:t>
            </a:r>
          </a:p>
          <a:p>
            <a:pPr lvl="1"/>
            <a:r>
              <a:rPr lang="cs-CZ" dirty="0"/>
              <a:t>- Objevitel červené buňky</a:t>
            </a:r>
          </a:p>
        </p:txBody>
      </p:sp>
    </p:spTree>
    <p:extLst>
      <p:ext uri="{BB962C8B-B14F-4D97-AF65-F5344CB8AC3E}">
        <p14:creationId xmlns:p14="http://schemas.microsoft.com/office/powerpoint/2010/main" val="235284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mikroskopu </a:t>
            </a:r>
            <a:r>
              <a:rPr lang="cs-CZ" dirty="0" smtClean="0"/>
              <a:t>I - Obrázky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D:\Download\sem-v-2-0-boal5jf235-114_183555_233371\content\data\repo\5921166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5607256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25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mikroskopu II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Robert </a:t>
            </a:r>
            <a:r>
              <a:rPr lang="cs-CZ" dirty="0" err="1"/>
              <a:t>Hook</a:t>
            </a:r>
            <a:r>
              <a:rPr lang="cs-CZ" dirty="0"/>
              <a:t> (1665)</a:t>
            </a:r>
          </a:p>
          <a:p>
            <a:pPr lvl="1"/>
            <a:r>
              <a:rPr lang="cs-CZ" dirty="0"/>
              <a:t>- Dílo </a:t>
            </a:r>
            <a:r>
              <a:rPr lang="cs-CZ" dirty="0" err="1"/>
              <a:t>Micrographia</a:t>
            </a:r>
            <a:r>
              <a:rPr lang="cs-CZ" dirty="0"/>
              <a:t> se zobrazeními získaných </a:t>
            </a:r>
            <a:r>
              <a:rPr lang="cs-CZ" dirty="0" smtClean="0"/>
              <a:t>pomocí mikroskopu</a:t>
            </a:r>
            <a:endParaRPr lang="cs-CZ" dirty="0"/>
          </a:p>
          <a:p>
            <a:pPr lvl="1"/>
            <a:r>
              <a:rPr lang="cs-CZ" dirty="0"/>
              <a:t>- Popsaná konstrukce s odděleným objektivem, </a:t>
            </a:r>
            <a:r>
              <a:rPr lang="cs-CZ" dirty="0" smtClean="0"/>
              <a:t>okulárem a </a:t>
            </a:r>
            <a:r>
              <a:rPr lang="cs-CZ" dirty="0"/>
              <a:t>osvětlovacím zařízení</a:t>
            </a:r>
          </a:p>
          <a:p>
            <a:r>
              <a:rPr lang="cs-CZ" dirty="0"/>
              <a:t>Firma Carl </a:t>
            </a:r>
            <a:r>
              <a:rPr lang="cs-CZ" dirty="0" err="1"/>
              <a:t>Zeiss</a:t>
            </a:r>
            <a:r>
              <a:rPr lang="cs-CZ" dirty="0"/>
              <a:t> (1847)</a:t>
            </a:r>
          </a:p>
          <a:p>
            <a:pPr lvl="1"/>
            <a:r>
              <a:rPr lang="cs-CZ" dirty="0"/>
              <a:t>- První průmyslově vyráběný mikroskop</a:t>
            </a:r>
          </a:p>
        </p:txBody>
      </p:sp>
    </p:spTree>
    <p:extLst>
      <p:ext uri="{BB962C8B-B14F-4D97-AF65-F5344CB8AC3E}">
        <p14:creationId xmlns:p14="http://schemas.microsoft.com/office/powerpoint/2010/main" val="237049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mikroskopu I - Obrázky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 descr="D:\Download\sem-v-2-0-boal5jf235-114_183555_233371\content\data\repo\5921157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25" y="1772816"/>
            <a:ext cx="2808543" cy="42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43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elektronového mikroskopu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Počátek 20. stol</a:t>
            </a:r>
          </a:p>
          <a:p>
            <a:r>
              <a:rPr lang="cs-CZ" dirty="0"/>
              <a:t>Použití elektronů jako </a:t>
            </a:r>
            <a:r>
              <a:rPr lang="cs-CZ" dirty="0" smtClean="0"/>
              <a:t>alternativu k </a:t>
            </a:r>
            <a:r>
              <a:rPr lang="cs-CZ" dirty="0"/>
              <a:t>obyčejnému světlu</a:t>
            </a:r>
          </a:p>
          <a:p>
            <a:pPr lvl="1"/>
            <a:r>
              <a:rPr lang="cs-CZ" dirty="0"/>
              <a:t>- Vyšší rozlišení</a:t>
            </a:r>
          </a:p>
          <a:p>
            <a:r>
              <a:rPr lang="cs-CZ" dirty="0"/>
              <a:t>Ernst Ruska (1931)</a:t>
            </a:r>
          </a:p>
          <a:p>
            <a:pPr lvl="1"/>
            <a:r>
              <a:rPr lang="cs-CZ" dirty="0"/>
              <a:t>- První elektronový mikroskop</a:t>
            </a:r>
          </a:p>
        </p:txBody>
      </p:sp>
    </p:spTree>
    <p:extLst>
      <p:ext uri="{BB962C8B-B14F-4D97-AF65-F5344CB8AC3E}">
        <p14:creationId xmlns:p14="http://schemas.microsoft.com/office/powerpoint/2010/main" val="227921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Historie elektronového mikroskopu </a:t>
            </a:r>
            <a:r>
              <a:rPr lang="cs-CZ" dirty="0" smtClean="0"/>
              <a:t>I - Obrázky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 descr="D:\Download\sem-v-2-0-boal5jf235-114_183555_233371\content\data\repo\5921157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700808"/>
            <a:ext cx="271923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91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elektronového mikroskopu </a:t>
            </a:r>
            <a:r>
              <a:rPr lang="cs-CZ" dirty="0" smtClean="0"/>
              <a:t>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Max </a:t>
            </a:r>
            <a:r>
              <a:rPr lang="cs-CZ" dirty="0" err="1"/>
              <a:t>Knoll</a:t>
            </a:r>
            <a:r>
              <a:rPr lang="cs-CZ" dirty="0"/>
              <a:t> (1935)</a:t>
            </a:r>
          </a:p>
          <a:p>
            <a:pPr lvl="1"/>
            <a:r>
              <a:rPr lang="cs-CZ" dirty="0"/>
              <a:t>- Strůjce největšího rozšíření EM</a:t>
            </a:r>
          </a:p>
          <a:p>
            <a:r>
              <a:rPr lang="cs-CZ" dirty="0"/>
              <a:t>Po II. SV</a:t>
            </a:r>
          </a:p>
          <a:p>
            <a:pPr lvl="1"/>
            <a:r>
              <a:rPr lang="cs-CZ" dirty="0"/>
              <a:t>- Masové rozšíření EM</a:t>
            </a:r>
          </a:p>
          <a:p>
            <a:pPr lvl="1"/>
            <a:r>
              <a:rPr lang="cs-CZ" dirty="0"/>
              <a:t>- Vývoj SEM</a:t>
            </a:r>
          </a:p>
        </p:txBody>
      </p:sp>
    </p:spTree>
    <p:extLst>
      <p:ext uri="{BB962C8B-B14F-4D97-AF65-F5344CB8AC3E}">
        <p14:creationId xmlns:p14="http://schemas.microsoft.com/office/powerpoint/2010/main" val="27313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skenovacího EM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McMullan</a:t>
            </a:r>
            <a:endParaRPr lang="cs-CZ" dirty="0"/>
          </a:p>
          <a:p>
            <a:pPr lvl="1"/>
            <a:r>
              <a:rPr lang="cs-CZ" dirty="0"/>
              <a:t>- Prvotní pokusy o skenovací EM</a:t>
            </a:r>
          </a:p>
          <a:p>
            <a:r>
              <a:rPr lang="cs-CZ" dirty="0"/>
              <a:t>Max </a:t>
            </a:r>
            <a:r>
              <a:rPr lang="cs-CZ" dirty="0" err="1"/>
              <a:t>Knoll</a:t>
            </a:r>
            <a:endParaRPr lang="cs-CZ" dirty="0"/>
          </a:p>
          <a:p>
            <a:pPr lvl="1"/>
            <a:r>
              <a:rPr lang="cs-CZ" dirty="0"/>
              <a:t>- První foto zachycené pomocí </a:t>
            </a:r>
            <a:r>
              <a:rPr lang="cs-CZ" dirty="0" smtClean="0"/>
              <a:t>skenovacího </a:t>
            </a:r>
            <a:r>
              <a:rPr lang="cs-CZ" dirty="0"/>
              <a:t>paprsku</a:t>
            </a:r>
          </a:p>
        </p:txBody>
      </p:sp>
    </p:spTree>
    <p:extLst>
      <p:ext uri="{BB962C8B-B14F-4D97-AF65-F5344CB8AC3E}">
        <p14:creationId xmlns:p14="http://schemas.microsoft.com/office/powerpoint/2010/main" val="33537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skenovacího EM </a:t>
            </a:r>
            <a:r>
              <a:rPr lang="cs-CZ" dirty="0" smtClean="0"/>
              <a:t>I - Obrázky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098" name="Picture 2" descr="D:\Download\sem-v-2-0-boal5jf235-114_183555_233371\content\data\repo\5921157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506904" cy="463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62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skenovacího EM </a:t>
            </a:r>
            <a:r>
              <a:rPr lang="cs-CZ" dirty="0" smtClean="0"/>
              <a:t>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Manfred von </a:t>
            </a:r>
            <a:r>
              <a:rPr lang="cs-CZ" dirty="0" err="1"/>
              <a:t>Ardenne</a:t>
            </a:r>
            <a:r>
              <a:rPr lang="cs-CZ" dirty="0"/>
              <a:t> (1937)</a:t>
            </a:r>
          </a:p>
          <a:p>
            <a:pPr lvl="1"/>
            <a:r>
              <a:rPr lang="cs-CZ" dirty="0"/>
              <a:t>- Sestrojen opravdu první </a:t>
            </a:r>
            <a:r>
              <a:rPr lang="cs-CZ" dirty="0" smtClean="0"/>
              <a:t>skenovací </a:t>
            </a:r>
            <a:r>
              <a:rPr lang="cs-CZ" dirty="0"/>
              <a:t>mikroskop</a:t>
            </a:r>
          </a:p>
          <a:p>
            <a:pPr lvl="1"/>
            <a:r>
              <a:rPr lang="cs-CZ" dirty="0"/>
              <a:t>- Provedl diskuzi, k čemu všemu </a:t>
            </a:r>
            <a:r>
              <a:rPr lang="cs-CZ" dirty="0" smtClean="0"/>
              <a:t>by </a:t>
            </a:r>
            <a:r>
              <a:rPr lang="cs-CZ" dirty="0"/>
              <a:t>se mohl SEM využít</a:t>
            </a:r>
          </a:p>
          <a:p>
            <a:r>
              <a:rPr lang="cs-CZ" dirty="0"/>
              <a:t>Univerzita Cambridge (50. a 60. léta)</a:t>
            </a:r>
          </a:p>
          <a:p>
            <a:pPr lvl="1"/>
            <a:r>
              <a:rPr lang="cs-CZ" dirty="0"/>
              <a:t>- </a:t>
            </a:r>
            <a:r>
              <a:rPr lang="cs-CZ" dirty="0" err="1"/>
              <a:t>Komereční</a:t>
            </a:r>
            <a:r>
              <a:rPr lang="cs-CZ" dirty="0"/>
              <a:t> výroba SEM „</a:t>
            </a:r>
            <a:r>
              <a:rPr lang="cs-CZ" dirty="0" err="1"/>
              <a:t>Stereoscan</a:t>
            </a:r>
            <a:r>
              <a:rPr lang="cs-CZ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61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TEM </a:t>
            </a:r>
            <a:r>
              <a:rPr lang="cs-CZ" dirty="0" err="1" smtClean="0"/>
              <a:t>vs</a:t>
            </a:r>
            <a:r>
              <a:rPr lang="cs-CZ" dirty="0" smtClean="0"/>
              <a:t> SEM - Obrázky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 descr="D:\Download\sem-v-2-0-boal5jf235-114_183555_233371\content\data\repo\5916479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69" y="1628800"/>
            <a:ext cx="2960892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3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Měření intenzity/četnosti elektronů</a:t>
            </a:r>
          </a:p>
          <a:p>
            <a:r>
              <a:rPr lang="cs-CZ" dirty="0"/>
              <a:t>Hlavní části: </a:t>
            </a:r>
          </a:p>
          <a:p>
            <a:pPr lvl="1"/>
            <a:r>
              <a:rPr lang="cs-CZ" dirty="0"/>
              <a:t>- Elektronové dělo</a:t>
            </a:r>
          </a:p>
          <a:p>
            <a:pPr lvl="1"/>
            <a:r>
              <a:rPr lang="cs-CZ" dirty="0"/>
              <a:t>- Systém cívek</a:t>
            </a:r>
          </a:p>
          <a:p>
            <a:pPr lvl="1"/>
            <a:r>
              <a:rPr lang="cs-CZ" dirty="0"/>
              <a:t>- Systém čoček &gt; fokusace do jednoho bodu</a:t>
            </a:r>
          </a:p>
          <a:p>
            <a:pPr lvl="1"/>
            <a:r>
              <a:rPr lang="cs-CZ" dirty="0"/>
              <a:t>- Detektor viz dále</a:t>
            </a:r>
          </a:p>
          <a:p>
            <a:pPr lvl="1"/>
            <a:r>
              <a:rPr lang="cs-CZ" dirty="0"/>
              <a:t>- Nutnost VAKUA</a:t>
            </a:r>
          </a:p>
          <a:p>
            <a:r>
              <a:rPr lang="cs-CZ" dirty="0"/>
              <a:t>Rozdíly ve vzniklých elektronech</a:t>
            </a:r>
          </a:p>
          <a:p>
            <a:pPr lvl="1"/>
            <a:r>
              <a:rPr lang="cs-CZ" dirty="0"/>
              <a:t>- Primární SE</a:t>
            </a:r>
          </a:p>
          <a:p>
            <a:pPr lvl="1"/>
            <a:r>
              <a:rPr lang="cs-CZ" dirty="0"/>
              <a:t>- Sekundární BSE</a:t>
            </a:r>
          </a:p>
        </p:txBody>
      </p:sp>
    </p:spTree>
    <p:extLst>
      <p:ext uri="{BB962C8B-B14F-4D97-AF65-F5344CB8AC3E}">
        <p14:creationId xmlns:p14="http://schemas.microsoft.com/office/powerpoint/2010/main" val="26037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Schéma - Obrázky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146" name="Picture 2" descr="D:\Download\sem-v-2-0-boal5jf235-114_183555_233371\content\data\repo\592122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4905454" cy="34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Schéma - Obrázky </a:t>
            </a:r>
            <a:r>
              <a:rPr lang="cs-CZ" dirty="0" smtClean="0"/>
              <a:t>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170" name="Picture 2" descr="D:\Download\sem-v-2-0-boal5jf235-114_183555_233371\content\data\repo\59793671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046400" cy="457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ownload\sem-v-2-0-boal5jf235-114_183555_233371\content\data\repo\5923224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68" y="1843199"/>
            <a:ext cx="4579558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4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Požadavky na </a:t>
            </a:r>
            <a:r>
              <a:rPr lang="cs-CZ" dirty="0" err="1"/>
              <a:t>vl</a:t>
            </a:r>
            <a:r>
              <a:rPr lang="cs-CZ" dirty="0"/>
              <a:t>. vzorku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Mechanické </a:t>
            </a:r>
            <a:r>
              <a:rPr lang="cs-CZ" dirty="0" err="1"/>
              <a:t>vl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- Musí být pevný</a:t>
            </a:r>
          </a:p>
          <a:p>
            <a:pPr lvl="1"/>
            <a:r>
              <a:rPr lang="cs-CZ" dirty="0"/>
              <a:t>- Musí vydržet vakuum</a:t>
            </a:r>
          </a:p>
          <a:p>
            <a:pPr lvl="1"/>
            <a:r>
              <a:rPr lang="cs-CZ" dirty="0"/>
              <a:t>- Odpovídající velikost</a:t>
            </a:r>
          </a:p>
          <a:p>
            <a:r>
              <a:rPr lang="cs-CZ" dirty="0"/>
              <a:t>Fyzikální </a:t>
            </a:r>
            <a:r>
              <a:rPr lang="cs-CZ" dirty="0" err="1"/>
              <a:t>vl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- Elektrická vodivost</a:t>
            </a:r>
          </a:p>
        </p:txBody>
      </p:sp>
    </p:spTree>
    <p:extLst>
      <p:ext uri="{BB962C8B-B14F-4D97-AF65-F5344CB8AC3E}">
        <p14:creationId xmlns:p14="http://schemas.microsoft.com/office/powerpoint/2010/main" val="332850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Úprava nevhodných vzorků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Povrchové vrstvy - zlato, uhlík</a:t>
            </a:r>
          </a:p>
          <a:p>
            <a:r>
              <a:rPr lang="cs-CZ" dirty="0"/>
              <a:t>Přípravy vrstev - napařování, </a:t>
            </a:r>
            <a:r>
              <a:rPr lang="cs-CZ" dirty="0" err="1"/>
              <a:t>naprašování</a:t>
            </a:r>
            <a:endParaRPr lang="cs-CZ" dirty="0"/>
          </a:p>
          <a:p>
            <a:pPr lvl="1"/>
            <a:r>
              <a:rPr lang="cs-CZ" dirty="0"/>
              <a:t>- </a:t>
            </a:r>
            <a:r>
              <a:rPr lang="cs-CZ" dirty="0" smtClean="0"/>
              <a:t>Napařovačka: </a:t>
            </a:r>
            <a:r>
              <a:rPr lang="cs-CZ" dirty="0"/>
              <a:t>odpaření kovu nebo uhlíku působením tepla</a:t>
            </a:r>
          </a:p>
          <a:p>
            <a:pPr lvl="1"/>
            <a:r>
              <a:rPr lang="cs-CZ" dirty="0"/>
              <a:t>- </a:t>
            </a:r>
            <a:r>
              <a:rPr lang="cs-CZ" dirty="0" err="1" smtClean="0"/>
              <a:t>Naprašovačka</a:t>
            </a:r>
            <a:r>
              <a:rPr lang="cs-CZ" dirty="0" smtClean="0"/>
              <a:t>: </a:t>
            </a:r>
            <a:r>
              <a:rPr lang="cs-CZ" dirty="0"/>
              <a:t>působení Ar plazmy, vyrážení částic, předání hybnosti</a:t>
            </a:r>
          </a:p>
        </p:txBody>
      </p:sp>
    </p:spTree>
    <p:extLst>
      <p:ext uri="{BB962C8B-B14F-4D97-AF65-F5344CB8AC3E}">
        <p14:creationId xmlns:p14="http://schemas.microsoft.com/office/powerpoint/2010/main" val="77623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Úprava nevhodných </a:t>
            </a:r>
            <a:r>
              <a:rPr lang="cs-CZ" dirty="0" smtClean="0"/>
              <a:t>vzorků - Obrázky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8194" name="Picture 2" descr="D:\Download\sem-v-2-0-boal5jf235-114_183555_233371\content\data\repo\5922768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393352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Download\sem-v-2-0-boal5jf235-114_183555_233371\content\data\repo\5979288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50" y="2204864"/>
            <a:ext cx="3889507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07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Úprava nevhodných vzorků - Obrázky </a:t>
            </a:r>
            <a:r>
              <a:rPr lang="cs-CZ" dirty="0" smtClean="0"/>
              <a:t>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9218" name="Picture 2" descr="D:\Download\sem-v-2-0-boal5jf235-114_183555_233371\content\data\repo\597929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75041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Download\sem-v-2-0-boal5jf235-114_183555_233371\content\data\repo\5979352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861048"/>
            <a:ext cx="4638007" cy="260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3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Ovlivnění obrazu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Urychlovací napětí</a:t>
            </a:r>
          </a:p>
          <a:p>
            <a:r>
              <a:rPr lang="cs-CZ" dirty="0"/>
              <a:t>Proud</a:t>
            </a:r>
          </a:p>
          <a:p>
            <a:r>
              <a:rPr lang="cs-CZ" dirty="0"/>
              <a:t>Velikost apertury</a:t>
            </a:r>
          </a:p>
          <a:p>
            <a:r>
              <a:rPr lang="cs-CZ" dirty="0"/>
              <a:t>Pracovní vzdálenost</a:t>
            </a:r>
          </a:p>
          <a:p>
            <a:r>
              <a:rPr lang="cs-CZ" dirty="0"/>
              <a:t>Geometrie vzorku a detektoru</a:t>
            </a:r>
          </a:p>
          <a:p>
            <a:r>
              <a:rPr lang="cs-CZ" dirty="0"/>
              <a:t>Povrch vzorku</a:t>
            </a:r>
          </a:p>
          <a:p>
            <a:r>
              <a:rPr lang="cs-CZ" dirty="0"/>
              <a:t>Vakuum</a:t>
            </a:r>
          </a:p>
        </p:txBody>
      </p:sp>
    </p:spTree>
    <p:extLst>
      <p:ext uri="{BB962C8B-B14F-4D97-AF65-F5344CB8AC3E}">
        <p14:creationId xmlns:p14="http://schemas.microsoft.com/office/powerpoint/2010/main" val="71854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Kontrasty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Fázový kontrast – různé fáze o určitém složení mají různý kontrast</a:t>
            </a:r>
          </a:p>
          <a:p>
            <a:r>
              <a:rPr lang="cs-CZ" dirty="0"/>
              <a:t>Z-kontrast – získán odraženými elektrony, které nesou spektroskopickou informaci</a:t>
            </a:r>
          </a:p>
          <a:p>
            <a:r>
              <a:rPr lang="cs-CZ" dirty="0"/>
              <a:t>Topografický kontrast – zaznamenán různými nerovnostmi povrchu</a:t>
            </a:r>
          </a:p>
          <a:p>
            <a:r>
              <a:rPr lang="cs-CZ" dirty="0"/>
              <a:t>Elektrostatický kontrast – zaznamenán místy s různou emisí elektronů</a:t>
            </a:r>
          </a:p>
        </p:txBody>
      </p:sp>
    </p:spTree>
    <p:extLst>
      <p:ext uri="{BB962C8B-B14F-4D97-AF65-F5344CB8AC3E}">
        <p14:creationId xmlns:p14="http://schemas.microsoft.com/office/powerpoint/2010/main" val="8374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Rozlišení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0,4 </a:t>
            </a:r>
            <a:r>
              <a:rPr lang="cs-CZ" dirty="0" err="1"/>
              <a:t>nm</a:t>
            </a:r>
            <a:endParaRPr lang="cs-CZ" dirty="0"/>
          </a:p>
          <a:p>
            <a:pPr lvl="1"/>
            <a:r>
              <a:rPr lang="cs-CZ" dirty="0" err="1"/>
              <a:t>Hitachi</a:t>
            </a:r>
            <a:r>
              <a:rPr lang="cs-CZ" dirty="0"/>
              <a:t> S-5500 a urychlovací napětí 30kV</a:t>
            </a:r>
          </a:p>
        </p:txBody>
      </p:sp>
    </p:spTree>
    <p:extLst>
      <p:ext uri="{BB962C8B-B14F-4D97-AF65-F5344CB8AC3E}">
        <p14:creationId xmlns:p14="http://schemas.microsoft.com/office/powerpoint/2010/main" val="183609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Audiovizuální ukázka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www.youtube.com/watch?v=bfSp8r-YRw0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10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detektorů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 – detektor sekundárních elektronů</a:t>
            </a:r>
          </a:p>
          <a:p>
            <a:r>
              <a:rPr lang="cs-CZ" dirty="0"/>
              <a:t>BSE – detektor odražených elektronů</a:t>
            </a:r>
          </a:p>
          <a:p>
            <a:r>
              <a:rPr lang="cs-CZ" dirty="0" err="1"/>
              <a:t>InBeam</a:t>
            </a:r>
            <a:r>
              <a:rPr lang="cs-CZ" dirty="0"/>
              <a:t> SE – detektor umístěný uvnitř čočky</a:t>
            </a:r>
          </a:p>
          <a:p>
            <a:r>
              <a:rPr lang="cs-CZ" dirty="0"/>
              <a:t>FIB – modifikace SEM, používá ionty namísto elektronů</a:t>
            </a:r>
          </a:p>
          <a:p>
            <a:r>
              <a:rPr lang="cs-CZ" dirty="0"/>
              <a:t>TOF-SIMS – hmotnostní spektroskop sekundárních iontů s průletovým analyzátorem</a:t>
            </a:r>
          </a:p>
        </p:txBody>
      </p:sp>
    </p:spTree>
    <p:extLst>
      <p:ext uri="{BB962C8B-B14F-4D97-AF65-F5344CB8AC3E}">
        <p14:creationId xmlns:p14="http://schemas.microsoft.com/office/powerpoint/2010/main" val="332231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detektorů II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EDX – </a:t>
            </a:r>
            <a:r>
              <a:rPr lang="cs-CZ" dirty="0" err="1"/>
              <a:t>energiově</a:t>
            </a:r>
            <a:r>
              <a:rPr lang="cs-CZ" dirty="0"/>
              <a:t> disperzní rentgenová spektroskopie</a:t>
            </a:r>
          </a:p>
          <a:p>
            <a:r>
              <a:rPr lang="cs-CZ" dirty="0"/>
              <a:t>GIS – pomůcka k uložení vzorku</a:t>
            </a:r>
          </a:p>
          <a:p>
            <a:r>
              <a:rPr lang="cs-CZ" dirty="0"/>
              <a:t>EBIC – proudem indukovaný elektronový paprsek</a:t>
            </a:r>
          </a:p>
          <a:p>
            <a:r>
              <a:rPr lang="cs-CZ" dirty="0"/>
              <a:t>STEM – technika spojující SEM s TEM</a:t>
            </a:r>
          </a:p>
          <a:p>
            <a:r>
              <a:rPr lang="cs-CZ" dirty="0"/>
              <a:t>CL – </a:t>
            </a:r>
            <a:r>
              <a:rPr lang="cs-CZ" dirty="0" err="1"/>
              <a:t>katodoluminiscenční</a:t>
            </a:r>
            <a:r>
              <a:rPr lang="cs-CZ" dirty="0"/>
              <a:t> mikroskop</a:t>
            </a:r>
          </a:p>
        </p:txBody>
      </p:sp>
    </p:spTree>
    <p:extLst>
      <p:ext uri="{BB962C8B-B14F-4D97-AF65-F5344CB8AC3E}">
        <p14:creationId xmlns:p14="http://schemas.microsoft.com/office/powerpoint/2010/main" val="21240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Ukázkové obrázky vzorku 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42" name="Picture 2" descr="D:\Download\sem-v-2-0-boal5jf235-114_183555_233371\content\data\repo\5923223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5045758" cy="472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29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Ukázkové obrázky </a:t>
            </a:r>
            <a:r>
              <a:rPr lang="cs-CZ" dirty="0" smtClean="0"/>
              <a:t>vzorku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1266" name="Picture 2" descr="D:\Download\sem-v-2-0-boal5jf235-114_183555_233371\content\data\repo\59232232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5732115" cy="45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82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Ukázkové </a:t>
            </a:r>
            <a:r>
              <a:rPr lang="cs-CZ" dirty="0" smtClean="0"/>
              <a:t>prvkové složení vzorku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2290" name="Picture 2" descr="D:\Download\sem-v-2-0-boal5jf235-114_183555_233371\content\data\repo\592323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776864" cy="342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86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řehlednost">
  <a:themeElements>
    <a:clrScheme name="Přehlednost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řehledno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</TotalTime>
  <Words>498</Words>
  <Application>Microsoft Office PowerPoint</Application>
  <PresentationFormat>Předvádění na obrazovce (4:3)</PresentationFormat>
  <Paragraphs>104</Paragraphs>
  <Slides>28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29" baseType="lpstr">
      <vt:lpstr>Přehlednost</vt:lpstr>
      <vt:lpstr>S          E          M</vt:lpstr>
      <vt:lpstr>Historie mikroskopu I</vt:lpstr>
      <vt:lpstr>Historie mikroskopu I - Obrázky</vt:lpstr>
      <vt:lpstr>Historie mikroskopu II</vt:lpstr>
      <vt:lpstr>Historie mikroskopu I - Obrázky</vt:lpstr>
      <vt:lpstr>Historie elektronového mikroskopu I</vt:lpstr>
      <vt:lpstr>Historie elektronového mikroskopu I - Obrázky</vt:lpstr>
      <vt:lpstr>Historie elektronového mikroskopu II</vt:lpstr>
      <vt:lpstr>Historie skenovacího EM I</vt:lpstr>
      <vt:lpstr>Historie skenovacího EM I - Obrázky</vt:lpstr>
      <vt:lpstr>Historie skenovacího EM II</vt:lpstr>
      <vt:lpstr>TEM vs SEM - Obrázky</vt:lpstr>
      <vt:lpstr>Princip</vt:lpstr>
      <vt:lpstr>Schéma - Obrázky I</vt:lpstr>
      <vt:lpstr>Schéma - Obrázky II</vt:lpstr>
      <vt:lpstr>Požadavky na vl. vzorku</vt:lpstr>
      <vt:lpstr>Úprava nevhodných vzorků</vt:lpstr>
      <vt:lpstr>Úprava nevhodných vzorků - Obrázky I</vt:lpstr>
      <vt:lpstr>Úprava nevhodných vzorků - Obrázky II</vt:lpstr>
      <vt:lpstr>Ovlivnění obrazu</vt:lpstr>
      <vt:lpstr>Kontrasty</vt:lpstr>
      <vt:lpstr>Rozlišení</vt:lpstr>
      <vt:lpstr>Audiovizuální ukázka</vt:lpstr>
      <vt:lpstr>Typy detektorů I</vt:lpstr>
      <vt:lpstr>Typy detektorů II</vt:lpstr>
      <vt:lpstr>Ukázkové obrázky vzorku I</vt:lpstr>
      <vt:lpstr>Ukázkové obrázky vzorku II</vt:lpstr>
      <vt:lpstr>Ukázkové prvkové složení vzorku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          E          M</dc:title>
  <dc:creator>Máma</dc:creator>
  <cp:lastModifiedBy>Máma</cp:lastModifiedBy>
  <cp:revision>15</cp:revision>
  <dcterms:created xsi:type="dcterms:W3CDTF">2013-04-24T18:31:25Z</dcterms:created>
  <dcterms:modified xsi:type="dcterms:W3CDTF">2013-04-24T19:02:40Z</dcterms:modified>
</cp:coreProperties>
</file>