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60" r:id="rId5"/>
    <p:sldId id="262" r:id="rId6"/>
    <p:sldId id="265" r:id="rId7"/>
    <p:sldId id="266" r:id="rId8"/>
    <p:sldId id="267" r:id="rId9"/>
    <p:sldId id="263" r:id="rId10"/>
    <p:sldId id="264" r:id="rId11"/>
    <p:sldId id="257" r:id="rId12"/>
    <p:sldId id="258" r:id="rId13"/>
    <p:sldId id="268" r:id="rId14"/>
    <p:sldId id="269" r:id="rId15"/>
    <p:sldId id="270" r:id="rId16"/>
    <p:sldId id="278" r:id="rId17"/>
    <p:sldId id="279" r:id="rId18"/>
    <p:sldId id="280" r:id="rId19"/>
    <p:sldId id="272" r:id="rId20"/>
    <p:sldId id="271" r:id="rId21"/>
    <p:sldId id="281" r:id="rId22"/>
    <p:sldId id="273" r:id="rId23"/>
    <p:sldId id="274" r:id="rId24"/>
    <p:sldId id="275" r:id="rId25"/>
    <p:sldId id="276" r:id="rId26"/>
    <p:sldId id="277" r:id="rId2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0206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8998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47073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73305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7099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4421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0435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574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601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7283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0999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A2285-8AD1-48FA-A35C-4B4865EB474E}" type="datetimeFigureOut">
              <a:rPr lang="sk-SK" smtClean="0"/>
              <a:t>30. 4. 2013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F6191-CE0E-4AC9-A342-37D01B8E92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3271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b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33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1"/>
            <a:ext cx="7772400" cy="1686049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00B050"/>
                </a:solidFill>
              </a:rPr>
              <a:t>AFM</a:t>
            </a:r>
            <a:r>
              <a:rPr lang="sk-SK" dirty="0" smtClean="0">
                <a:solidFill>
                  <a:srgbClr val="00B050"/>
                </a:solidFill>
              </a:rPr>
              <a:t> </a:t>
            </a:r>
            <a:br>
              <a:rPr lang="sk-SK" dirty="0" smtClean="0">
                <a:solidFill>
                  <a:srgbClr val="00B050"/>
                </a:solidFill>
              </a:rPr>
            </a:br>
            <a:r>
              <a:rPr lang="sk-SK" b="1" dirty="0" smtClean="0">
                <a:solidFill>
                  <a:srgbClr val="00B050"/>
                </a:solidFill>
              </a:rPr>
              <a:t>A</a:t>
            </a:r>
            <a:r>
              <a:rPr lang="sk-SK" dirty="0" smtClean="0">
                <a:solidFill>
                  <a:srgbClr val="00B050"/>
                </a:solidFill>
              </a:rPr>
              <a:t>tomic </a:t>
            </a:r>
            <a:r>
              <a:rPr lang="sk-SK" b="1" dirty="0" smtClean="0">
                <a:solidFill>
                  <a:srgbClr val="00B050"/>
                </a:solidFill>
              </a:rPr>
              <a:t>F</a:t>
            </a:r>
            <a:r>
              <a:rPr lang="sk-SK" dirty="0" smtClean="0">
                <a:solidFill>
                  <a:srgbClr val="00B050"/>
                </a:solidFill>
              </a:rPr>
              <a:t>orce </a:t>
            </a:r>
            <a:r>
              <a:rPr lang="sk-SK" b="1" dirty="0" smtClean="0">
                <a:solidFill>
                  <a:srgbClr val="00B050"/>
                </a:solidFill>
              </a:rPr>
              <a:t>M</a:t>
            </a:r>
            <a:r>
              <a:rPr lang="sk-SK" dirty="0" smtClean="0">
                <a:solidFill>
                  <a:srgbClr val="00B050"/>
                </a:solidFill>
              </a:rPr>
              <a:t>icroscopy</a:t>
            </a:r>
            <a:br>
              <a:rPr lang="sk-SK" dirty="0" smtClean="0">
                <a:solidFill>
                  <a:srgbClr val="00B050"/>
                </a:solidFill>
              </a:rPr>
            </a:br>
            <a:r>
              <a:rPr lang="sk-SK" dirty="0" smtClean="0">
                <a:solidFill>
                  <a:srgbClr val="00B050"/>
                </a:solidFill>
              </a:rPr>
              <a:t>Mikroskopia atomárnych síl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80312" y="4221088"/>
            <a:ext cx="2080320" cy="2256656"/>
          </a:xfrm>
        </p:spPr>
        <p:txBody>
          <a:bodyPr>
            <a:normAutofit/>
          </a:bodyPr>
          <a:lstStyle/>
          <a:p>
            <a:r>
              <a:rPr lang="sk-SK" sz="1800" dirty="0" smtClean="0">
                <a:solidFill>
                  <a:schemeClr val="tx1"/>
                </a:solidFill>
              </a:rPr>
              <a:t>Autori:</a:t>
            </a:r>
          </a:p>
          <a:p>
            <a:r>
              <a:rPr lang="sk-SK" sz="1800" dirty="0" smtClean="0">
                <a:solidFill>
                  <a:schemeClr val="tx1"/>
                </a:solidFill>
              </a:rPr>
              <a:t>Nagyová</a:t>
            </a:r>
          </a:p>
          <a:p>
            <a:r>
              <a:rPr lang="sk-SK" sz="1800" dirty="0" smtClean="0">
                <a:solidFill>
                  <a:schemeClr val="tx1"/>
                </a:solidFill>
              </a:rPr>
              <a:t>Buřičová</a:t>
            </a:r>
          </a:p>
          <a:p>
            <a:r>
              <a:rPr lang="sk-SK" sz="1800" dirty="0" smtClean="0">
                <a:solidFill>
                  <a:schemeClr val="tx1"/>
                </a:solidFill>
              </a:rPr>
              <a:t>Dillingerová</a:t>
            </a:r>
          </a:p>
          <a:p>
            <a:r>
              <a:rPr lang="sk-SK" sz="1800" dirty="0" smtClean="0">
                <a:solidFill>
                  <a:schemeClr val="tx1"/>
                </a:solidFill>
              </a:rPr>
              <a:t>Konrád</a:t>
            </a:r>
          </a:p>
        </p:txBody>
      </p:sp>
    </p:spTree>
    <p:extLst>
      <p:ext uri="{BB962C8B-B14F-4D97-AF65-F5344CB8AC3E}">
        <p14:creationId xmlns:p14="http://schemas.microsoft.com/office/powerpoint/2010/main" val="412996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AFM - úvod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2400" dirty="0" smtClean="0"/>
              <a:t>Patrí do „rodiny“ SPM – Scanning probe microscopy – Sondová skenovacia mikroskopia</a:t>
            </a:r>
          </a:p>
          <a:p>
            <a:r>
              <a:rPr lang="sk-SK" sz="2400" dirty="0" smtClean="0"/>
              <a:t>Spolu s STM(Scanning tunneling microscopy) najčastejšie používané metódy k zisteniu morfológie povrchu</a:t>
            </a:r>
          </a:p>
          <a:p>
            <a:r>
              <a:rPr lang="sk-SK" sz="2400" dirty="0" smtClean="0"/>
              <a:t>Prvé AFM – 1986 – Binnig, Quate, Gerber</a:t>
            </a:r>
          </a:p>
          <a:p>
            <a:r>
              <a:rPr lang="sk-SK" sz="2400" dirty="0" smtClean="0"/>
              <a:t>Používa sa k 3D zobrazovaniu povrchu</a:t>
            </a:r>
          </a:p>
          <a:p>
            <a:r>
              <a:rPr lang="sk-SK" sz="2400" dirty="0" smtClean="0"/>
              <a:t>Obraz je zostavovaný bod po bode</a:t>
            </a:r>
          </a:p>
          <a:p>
            <a:r>
              <a:rPr lang="sk-SK" sz="2400" dirty="0" smtClean="0"/>
              <a:t>Veľmi vysoké rozlíšenie – môže zobrazovať až atómy</a:t>
            </a:r>
          </a:p>
          <a:p>
            <a:r>
              <a:rPr lang="sk-SK" sz="2400" dirty="0" smtClean="0"/>
              <a:t>Možnosť využitia pre tvorbu nanoštruktúr na povrchu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29284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Schéma AFM</a:t>
            </a:r>
            <a:endParaRPr lang="sk-SK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0768"/>
            <a:ext cx="8280920" cy="5328592"/>
          </a:xfrm>
        </p:spPr>
      </p:pic>
    </p:spTree>
    <p:extLst>
      <p:ext uri="{BB962C8B-B14F-4D97-AF65-F5344CB8AC3E}">
        <p14:creationId xmlns:p14="http://schemas.microsoft.com/office/powerpoint/2010/main" val="328232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Princíp metódy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1"/>
            <a:ext cx="8928992" cy="4525963"/>
          </a:xfrm>
        </p:spPr>
        <p:txBody>
          <a:bodyPr>
            <a:normAutofit/>
          </a:bodyPr>
          <a:lstStyle/>
          <a:p>
            <a:r>
              <a:rPr lang="sk-SK" sz="2400" dirty="0" smtClean="0"/>
              <a:t>skenovanie povrchu hrotom umiestneným na tenkom ohybnom nosníku</a:t>
            </a:r>
          </a:p>
          <a:p>
            <a:r>
              <a:rPr lang="sk-SK" sz="2400" dirty="0" smtClean="0"/>
              <a:t>príťažlivé  vs. odpudivé sily medzi hrotom a vzorkou v tesnej blízkosti</a:t>
            </a:r>
          </a:p>
          <a:p>
            <a:r>
              <a:rPr lang="sk-SK" sz="2400" dirty="0"/>
              <a:t>v</a:t>
            </a:r>
            <a:r>
              <a:rPr lang="sk-SK" sz="2400" dirty="0" smtClean="0"/>
              <a:t>o väčšej vzdialenosti príťažlivé  ≈ 10</a:t>
            </a:r>
            <a:r>
              <a:rPr lang="sk-SK" sz="2400" dirty="0" smtClean="0">
                <a:latin typeface="+mj-lt"/>
                <a:cs typeface="Times New Roman" pitchFamily="18" charset="0"/>
              </a:rPr>
              <a:t>e-12 N</a:t>
            </a:r>
          </a:p>
          <a:p>
            <a:r>
              <a:rPr lang="sk-SK" sz="2400" dirty="0">
                <a:latin typeface="+mj-lt"/>
                <a:cs typeface="Times New Roman" pitchFamily="18" charset="0"/>
              </a:rPr>
              <a:t>o</a:t>
            </a:r>
            <a:r>
              <a:rPr lang="sk-SK" sz="2400" dirty="0" smtClean="0">
                <a:latin typeface="+mj-lt"/>
                <a:cs typeface="Times New Roman" pitchFamily="18" charset="0"/>
              </a:rPr>
              <a:t>dpudivé  po priblížení  na hodnotu väzbovej vzdialenosti ≈ 10e-7 N</a:t>
            </a:r>
          </a:p>
          <a:p>
            <a:r>
              <a:rPr lang="sk-SK" sz="2400" dirty="0" smtClean="0">
                <a:latin typeface="+mj-lt"/>
                <a:cs typeface="Times New Roman" pitchFamily="18" charset="0"/>
              </a:rPr>
              <a:t>Van der Waalsove sily a elektrostatické sily</a:t>
            </a:r>
          </a:p>
          <a:p>
            <a:r>
              <a:rPr lang="sk-SK" sz="2400" dirty="0">
                <a:latin typeface="+mj-lt"/>
                <a:cs typeface="Times New Roman" pitchFamily="18" charset="0"/>
              </a:rPr>
              <a:t>o</a:t>
            </a:r>
            <a:r>
              <a:rPr lang="sk-SK" sz="2400" dirty="0" smtClean="0">
                <a:latin typeface="+mj-lt"/>
                <a:cs typeface="Times New Roman" pitchFamily="18" charset="0"/>
              </a:rPr>
              <a:t>hyb nosníku zaznamenavaný odrazom laserového paprsku od nosníku na fotodetektor (fotodioda)</a:t>
            </a:r>
          </a:p>
          <a:p>
            <a:pPr marL="0" indent="0">
              <a:buNone/>
            </a:pP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6847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Hroty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</a:t>
            </a:r>
            <a:r>
              <a:rPr lang="sk-SK" dirty="0" smtClean="0"/>
              <a:t>eľmi ostré </a:t>
            </a:r>
          </a:p>
          <a:p>
            <a:r>
              <a:rPr lang="sk-SK" dirty="0" smtClean="0"/>
              <a:t>Podľa tvaru: </a:t>
            </a:r>
          </a:p>
          <a:p>
            <a:pPr marL="0" indent="0">
              <a:buNone/>
            </a:pPr>
            <a:r>
              <a:rPr lang="sk-SK" dirty="0" smtClean="0"/>
              <a:t>-   4-boké pyramídy</a:t>
            </a:r>
          </a:p>
          <a:p>
            <a:pPr>
              <a:buFontTx/>
              <a:buChar char="-"/>
            </a:pPr>
            <a:r>
              <a:rPr lang="sk-SK" dirty="0" smtClean="0"/>
              <a:t>3-boké pyramídy</a:t>
            </a:r>
          </a:p>
          <a:p>
            <a:pPr>
              <a:buFontTx/>
              <a:buChar char="-"/>
            </a:pPr>
            <a:r>
              <a:rPr lang="sk-SK" dirty="0" smtClean="0"/>
              <a:t>Hyperbolické kruhovo symetrické</a:t>
            </a:r>
          </a:p>
          <a:p>
            <a:pPr>
              <a:buFontTx/>
              <a:buChar char="-"/>
            </a:pPr>
            <a:r>
              <a:rPr lang="sk-SK" dirty="0" smtClean="0"/>
              <a:t>Spike - špicaté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0241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Hroty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Podľa materiálu:</a:t>
            </a:r>
          </a:p>
          <a:p>
            <a:pPr>
              <a:buFontTx/>
              <a:buChar char="-"/>
            </a:pPr>
            <a:r>
              <a:rPr lang="sk-SK" dirty="0" smtClean="0"/>
              <a:t>Kremíkový monokryštál</a:t>
            </a:r>
          </a:p>
          <a:p>
            <a:pPr>
              <a:buFontTx/>
              <a:buChar char="-"/>
            </a:pPr>
            <a:r>
              <a:rPr lang="sk-SK" dirty="0" smtClean="0"/>
              <a:t>Nitrid kremíku</a:t>
            </a:r>
          </a:p>
          <a:p>
            <a:pPr>
              <a:buFontTx/>
              <a:buChar char="-"/>
            </a:pPr>
            <a:r>
              <a:rPr lang="sk-SK" dirty="0" smtClean="0"/>
              <a:t>Oxidy kremíku</a:t>
            </a:r>
          </a:p>
          <a:p>
            <a:pPr>
              <a:buFontTx/>
              <a:buChar char="-"/>
            </a:pPr>
            <a:r>
              <a:rPr lang="sk-SK" dirty="0" smtClean="0"/>
              <a:t>HDC – vysoko hustotný uhlík</a:t>
            </a:r>
          </a:p>
          <a:p>
            <a:pPr>
              <a:buFontTx/>
              <a:buChar char="-"/>
            </a:pPr>
            <a:r>
              <a:rPr lang="sk-SK" dirty="0" smtClean="0"/>
              <a:t>Uhlíkové nanotrubičky</a:t>
            </a:r>
          </a:p>
          <a:p>
            <a:pPr>
              <a:buFontTx/>
              <a:buChar char="-"/>
            </a:pPr>
            <a:r>
              <a:rPr lang="sk-SK" dirty="0" smtClean="0"/>
              <a:t>Diamant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2234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Hroty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 smtClean="0"/>
              <a:t>Podľa povrchovej úpravy:</a:t>
            </a:r>
          </a:p>
          <a:p>
            <a:pPr>
              <a:buFontTx/>
              <a:buChar char="-"/>
            </a:pPr>
            <a:r>
              <a:rPr lang="sk-SK" dirty="0" smtClean="0"/>
              <a:t>Bez povlaku</a:t>
            </a:r>
          </a:p>
          <a:p>
            <a:pPr>
              <a:buFontTx/>
              <a:buChar char="-"/>
            </a:pPr>
            <a:r>
              <a:rPr lang="sk-SK" dirty="0" smtClean="0"/>
              <a:t>Au,</a:t>
            </a:r>
            <a:r>
              <a:rPr lang="sk-SK" dirty="0"/>
              <a:t> </a:t>
            </a:r>
            <a:r>
              <a:rPr lang="sk-SK" dirty="0" smtClean="0"/>
              <a:t>Pt, Pt/Cr, Pt/Ir, Co povlaky</a:t>
            </a:r>
          </a:p>
          <a:p>
            <a:pPr>
              <a:buFontTx/>
              <a:buChar char="-"/>
            </a:pPr>
            <a:r>
              <a:rPr lang="sk-SK" smtClean="0"/>
              <a:t>Diamond-Like </a:t>
            </a:r>
            <a:r>
              <a:rPr lang="sk-SK" dirty="0" smtClean="0"/>
              <a:t>Carbon povlaky</a:t>
            </a:r>
          </a:p>
          <a:p>
            <a:pPr>
              <a:buFontTx/>
              <a:buChar char="-"/>
            </a:pPr>
            <a:endParaRPr lang="sk-SK" dirty="0" smtClean="0"/>
          </a:p>
          <a:p>
            <a:r>
              <a:rPr lang="sk-SK" dirty="0" smtClean="0"/>
              <a:t>Podľa režimu skenovania:</a:t>
            </a:r>
          </a:p>
          <a:p>
            <a:pPr marL="0" indent="0">
              <a:buNone/>
            </a:pPr>
            <a:r>
              <a:rPr lang="sk-SK" dirty="0" smtClean="0"/>
              <a:t>-   Bezkontaktné</a:t>
            </a:r>
          </a:p>
          <a:p>
            <a:pPr>
              <a:buFontTx/>
              <a:buChar char="-"/>
            </a:pPr>
            <a:r>
              <a:rPr lang="sk-SK" dirty="0" smtClean="0"/>
              <a:t>Kontaktné		</a:t>
            </a:r>
          </a:p>
          <a:p>
            <a:pPr>
              <a:buFontTx/>
              <a:buChar char="-"/>
            </a:pPr>
            <a:r>
              <a:rPr lang="sk-SK" dirty="0" smtClean="0"/>
              <a:t>Poklepové    </a:t>
            </a:r>
          </a:p>
          <a:p>
            <a:pPr marL="0" indent="0">
              <a:buNone/>
            </a:pPr>
            <a:r>
              <a:rPr lang="sk-SK" dirty="0" smtClean="0"/>
              <a:t>(Niektoré hroty je možné použiť vo viacerých režimoch)   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4248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</a:t>
            </a:r>
            <a:r>
              <a:rPr lang="sk-SK" dirty="0" smtClean="0"/>
              <a:t>roty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Metódy prípravy:</a:t>
            </a:r>
          </a:p>
          <a:p>
            <a:pPr>
              <a:buFontTx/>
              <a:buChar char="-"/>
            </a:pPr>
            <a:r>
              <a:rPr lang="sk-SK" dirty="0" smtClean="0"/>
              <a:t>Odleptávanie z Si dosky</a:t>
            </a:r>
          </a:p>
          <a:p>
            <a:pPr>
              <a:buFontTx/>
              <a:buChar char="-"/>
            </a:pPr>
            <a:r>
              <a:rPr lang="sk-SK" dirty="0" smtClean="0"/>
              <a:t>Nanášanie Si zlúčenín a následné litografické tvarovanie</a:t>
            </a:r>
          </a:p>
          <a:p>
            <a:pPr>
              <a:buFontTx/>
              <a:buChar char="-"/>
            </a:pPr>
            <a:r>
              <a:rPr lang="sk-SK" dirty="0" smtClean="0"/>
              <a:t>Usadzovaním častíc v tubuse elektrónového mikroskopu</a:t>
            </a:r>
          </a:p>
          <a:p>
            <a:pPr marL="0" indent="0">
              <a:buNone/>
            </a:pPr>
            <a:r>
              <a:rPr lang="sk-SK" dirty="0" smtClean="0"/>
              <a:t>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6328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5262496" cy="240509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497" y="14319"/>
            <a:ext cx="3886200" cy="23907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2413085"/>
            <a:ext cx="4582464" cy="45394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405094"/>
            <a:ext cx="4565523" cy="445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34617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0"/>
            <a:ext cx="3131840" cy="45794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7700"/>
            <a:ext cx="3581400" cy="2400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457700"/>
            <a:ext cx="5562600" cy="242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4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Režimy skenovania</a:t>
            </a:r>
            <a:endParaRPr lang="sk-SK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509120"/>
            <a:ext cx="8229600" cy="1928812"/>
          </a:xfrm>
        </p:spPr>
      </p:pic>
      <p:sp>
        <p:nvSpPr>
          <p:cNvPr id="5" name="TextBox 4"/>
          <p:cNvSpPr txBox="1"/>
          <p:nvPr/>
        </p:nvSpPr>
        <p:spPr>
          <a:xfrm>
            <a:off x="827584" y="1988840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k-SK" sz="3600" dirty="0"/>
              <a:t>a</a:t>
            </a:r>
            <a:r>
              <a:rPr lang="sk-SK" sz="3600" dirty="0" smtClean="0"/>
              <a:t> -  Kontaktný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3600" dirty="0" smtClean="0"/>
              <a:t>b -  Bezkontaktný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3600" dirty="0"/>
              <a:t>c</a:t>
            </a:r>
            <a:r>
              <a:rPr lang="sk-SK" sz="3600" dirty="0" smtClean="0"/>
              <a:t> -  Poklepový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115229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M_animation_Vo0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528" y="188640"/>
            <a:ext cx="8552612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79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6981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sk-SK" dirty="0" smtClean="0"/>
              <a:t>Detektor - Fotodioda</a:t>
            </a:r>
            <a:endParaRPr lang="sk-SK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80728"/>
            <a:ext cx="9036496" cy="5877272"/>
          </a:xfrm>
        </p:spPr>
      </p:pic>
    </p:spTree>
    <p:extLst>
      <p:ext uri="{BB962C8B-B14F-4D97-AF65-F5344CB8AC3E}">
        <p14:creationId xmlns:p14="http://schemas.microsoft.com/office/powerpoint/2010/main" val="98693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sk-SK" sz="2800" b="1" dirty="0" smtClean="0"/>
              <a:t>Čo môžme študovať pomocou AFM?</a:t>
            </a:r>
            <a:endParaRPr lang="sk-SK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91264" cy="4525963"/>
          </a:xfrm>
        </p:spPr>
        <p:txBody>
          <a:bodyPr>
            <a:normAutofit fontScale="92500"/>
          </a:bodyPr>
          <a:lstStyle/>
          <a:p>
            <a:r>
              <a:rPr lang="sk-SK" sz="2400" dirty="0" smtClean="0"/>
              <a:t>Vzorky pevne uchytené na substrát – sklo, slída, zlato, grafit, plasty</a:t>
            </a:r>
          </a:p>
          <a:p>
            <a:pPr marL="0" indent="0">
              <a:buNone/>
            </a:pPr>
            <a:r>
              <a:rPr lang="sk-SK" sz="2400" dirty="0" smtClean="0"/>
              <a:t>  - ideálny povrch substrátu by mal byť atomárne rovný</a:t>
            </a:r>
          </a:p>
          <a:p>
            <a:pPr marL="0" indent="0">
              <a:buNone/>
            </a:pPr>
            <a:r>
              <a:rPr lang="sk-SK" sz="2400" dirty="0"/>
              <a:t> </a:t>
            </a:r>
            <a:r>
              <a:rPr lang="sk-SK" sz="2400" dirty="0" smtClean="0"/>
              <a:t> - mal by zabezpečovať dostatočne silnú interakciu hrotu so vzorkou</a:t>
            </a:r>
          </a:p>
          <a:p>
            <a:pPr marL="0" indent="0">
              <a:buNone/>
            </a:pPr>
            <a:r>
              <a:rPr lang="sk-SK" sz="2400" dirty="0" smtClean="0"/>
              <a:t>  - substrát pripravený tesne pred aplikovaním vzorky</a:t>
            </a:r>
          </a:p>
          <a:p>
            <a:r>
              <a:rPr lang="sk-SK" sz="2400" dirty="0" smtClean="0"/>
              <a:t>Vzorky nemusia byt elektricky vodivé</a:t>
            </a:r>
          </a:p>
          <a:p>
            <a:r>
              <a:rPr lang="sk-SK" sz="2400" dirty="0" smtClean="0"/>
              <a:t>Povrchy, nanočastice, tkanivá, bunky , DNA, proteíny,víry,.....</a:t>
            </a:r>
          </a:p>
          <a:p>
            <a:endParaRPr lang="sk-SK" sz="2000" dirty="0" smtClean="0"/>
          </a:p>
          <a:p>
            <a:pPr marL="0" indent="0" algn="ctr">
              <a:buNone/>
            </a:pPr>
            <a:r>
              <a:rPr lang="sk-SK" sz="2800" dirty="0" smtClean="0"/>
              <a:t>Rozlíšenie</a:t>
            </a:r>
          </a:p>
          <a:p>
            <a:pPr marL="0" indent="0">
              <a:buNone/>
            </a:pPr>
            <a:r>
              <a:rPr lang="sk-SK" sz="2400" dirty="0" smtClean="0"/>
              <a:t>FM-AFM (Frequency Modulated –AFM)</a:t>
            </a:r>
          </a:p>
          <a:p>
            <a:pPr marL="0" indent="0">
              <a:buNone/>
            </a:pPr>
            <a:r>
              <a:rPr lang="sk-SK" sz="2400" dirty="0" smtClean="0"/>
              <a:t>Mannhart, Kopp, Giessibl - 2004 – </a:t>
            </a:r>
            <a:r>
              <a:rPr lang="sk-SK" sz="2400" b="1" dirty="0" smtClean="0"/>
              <a:t>77 pikometrov </a:t>
            </a:r>
            <a:r>
              <a:rPr lang="sk-SK" sz="2400" dirty="0" smtClean="0"/>
              <a:t>– možnosť pozorovania štruktúry vo vnútri atómov!!</a:t>
            </a: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28819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Pracovné prostredie AFM mikroskopov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Vzduch – problémom je kondenzácia vodných pár</a:t>
            </a:r>
          </a:p>
          <a:p>
            <a:r>
              <a:rPr lang="sk-SK" sz="2800" dirty="0" smtClean="0"/>
              <a:t>Kvapalné prostredie – </a:t>
            </a:r>
          </a:p>
          <a:p>
            <a:pPr marL="0" indent="0">
              <a:buNone/>
            </a:pPr>
            <a:r>
              <a:rPr lang="sk-SK" sz="2800" dirty="0"/>
              <a:t>	</a:t>
            </a:r>
            <a:r>
              <a:rPr lang="sk-SK" sz="2800" dirty="0" smtClean="0"/>
              <a:t>odpadá problém kondezácie vodných pár  	možnosť študovať biologické vzorky v natívnom 	prostredí</a:t>
            </a:r>
          </a:p>
          <a:p>
            <a:pPr marL="0" indent="0">
              <a:buNone/>
            </a:pPr>
            <a:r>
              <a:rPr lang="sk-SK" sz="2800" dirty="0"/>
              <a:t>	</a:t>
            </a:r>
            <a:r>
              <a:rPr lang="sk-SK" sz="2800" dirty="0" smtClean="0"/>
              <a:t>problémom študovania dynamických zmien 	biologických materiálov na zmeny podmienok 	(pH,T,..) je doba skenu(30s) 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70049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63272" cy="1124744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LON – Local Oxidation Nanolithography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77" y="1120110"/>
            <a:ext cx="8892480" cy="4525963"/>
          </a:xfrm>
        </p:spPr>
        <p:txBody>
          <a:bodyPr>
            <a:normAutofit/>
          </a:bodyPr>
          <a:lstStyle/>
          <a:p>
            <a:r>
              <a:rPr lang="sk-SK" sz="2800" dirty="0" smtClean="0"/>
              <a:t>Princíp založený na lokálnej oxidácii(LO) povrchu pod hrotom AFM</a:t>
            </a:r>
          </a:p>
          <a:p>
            <a:r>
              <a:rPr lang="sk-SK" sz="2800" dirty="0" smtClean="0"/>
              <a:t>LO je sprostredkovaná tvorbou vodného menisku a zavedeného elektrického prúdu medzi hrot a vzorku</a:t>
            </a:r>
          </a:p>
          <a:p>
            <a:r>
              <a:rPr lang="sk-SK" sz="2800" dirty="0" smtClean="0"/>
              <a:t>Prvý použitý materiál Si(111) </a:t>
            </a:r>
          </a:p>
          <a:p>
            <a:r>
              <a:rPr lang="sk-SK" sz="2800" dirty="0" smtClean="0"/>
              <a:t>Neskôr: polovodiče,SiC, kovy, organosilány...</a:t>
            </a:r>
            <a:endParaRPr lang="sk-SK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37" y="4267200"/>
            <a:ext cx="864096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16" y="0"/>
            <a:ext cx="9196616" cy="6858000"/>
          </a:xfrm>
        </p:spPr>
      </p:pic>
    </p:spTree>
    <p:extLst>
      <p:ext uri="{BB962C8B-B14F-4D97-AF65-F5344CB8AC3E}">
        <p14:creationId xmlns:p14="http://schemas.microsoft.com/office/powerpoint/2010/main" val="373813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63888" cy="687169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"/>
            <a:ext cx="5580112" cy="37890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401765"/>
            <a:ext cx="612068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5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Modifikácie AFM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/>
              <a:t>MFM – </a:t>
            </a:r>
            <a:r>
              <a:rPr lang="sk-SK" dirty="0" smtClean="0"/>
              <a:t>mikroskopia </a:t>
            </a:r>
            <a:r>
              <a:rPr lang="sk-SK" dirty="0"/>
              <a:t>magnetických </a:t>
            </a:r>
            <a:r>
              <a:rPr lang="sk-SK" dirty="0" smtClean="0"/>
              <a:t>síl </a:t>
            </a:r>
            <a:endParaRPr lang="sk-SK" dirty="0"/>
          </a:p>
          <a:p>
            <a:r>
              <a:rPr lang="sk-SK" dirty="0"/>
              <a:t>EFM – </a:t>
            </a:r>
            <a:r>
              <a:rPr lang="sk-SK" dirty="0" smtClean="0"/>
              <a:t>mikroskopia </a:t>
            </a:r>
            <a:r>
              <a:rPr lang="sk-SK" dirty="0"/>
              <a:t>elektrostatických </a:t>
            </a:r>
            <a:r>
              <a:rPr lang="sk-SK" dirty="0" smtClean="0"/>
              <a:t>síl </a:t>
            </a:r>
            <a:endParaRPr lang="sk-SK" dirty="0"/>
          </a:p>
          <a:p>
            <a:r>
              <a:rPr lang="sk-SK" dirty="0"/>
              <a:t>SThM – </a:t>
            </a:r>
            <a:r>
              <a:rPr lang="sk-SK" dirty="0" smtClean="0"/>
              <a:t>mikroskopia termálna </a:t>
            </a:r>
            <a:r>
              <a:rPr lang="sk-SK" dirty="0"/>
              <a:t>(sleduje </a:t>
            </a:r>
            <a:r>
              <a:rPr lang="sk-SK" dirty="0" smtClean="0"/>
              <a:t>lokálne zmeny </a:t>
            </a:r>
            <a:r>
              <a:rPr lang="sk-SK" dirty="0"/>
              <a:t>teploty </a:t>
            </a:r>
            <a:r>
              <a:rPr lang="sk-SK" dirty="0" smtClean="0"/>
              <a:t>vzorky) </a:t>
            </a:r>
            <a:endParaRPr lang="sk-SK" dirty="0"/>
          </a:p>
          <a:p>
            <a:r>
              <a:rPr lang="sk-SK" dirty="0"/>
              <a:t>UFM – </a:t>
            </a:r>
            <a:r>
              <a:rPr lang="sk-SK" dirty="0" smtClean="0"/>
              <a:t>Mikroskopia </a:t>
            </a:r>
            <a:r>
              <a:rPr lang="sk-SK" dirty="0"/>
              <a:t>ultrazvukových </a:t>
            </a:r>
            <a:r>
              <a:rPr lang="sk-SK" dirty="0" smtClean="0"/>
              <a:t>síl </a:t>
            </a:r>
            <a:r>
              <a:rPr lang="sk-SK" dirty="0"/>
              <a:t>(akustická </a:t>
            </a:r>
            <a:r>
              <a:rPr lang="sk-SK" dirty="0" smtClean="0"/>
              <a:t>		mikroskopia) </a:t>
            </a:r>
            <a:endParaRPr lang="sk-SK" dirty="0"/>
          </a:p>
          <a:p>
            <a:r>
              <a:rPr lang="sk-SK" dirty="0"/>
              <a:t>DFM – </a:t>
            </a:r>
            <a:r>
              <a:rPr lang="sk-SK" dirty="0" smtClean="0"/>
              <a:t>mikroskopia </a:t>
            </a:r>
            <a:r>
              <a:rPr lang="sk-SK"/>
              <a:t>dynamických </a:t>
            </a:r>
            <a:r>
              <a:rPr lang="sk-SK" smtClean="0"/>
              <a:t>síl </a:t>
            </a:r>
            <a:endParaRPr lang="sk-SK" dirty="0"/>
          </a:p>
          <a:p>
            <a:r>
              <a:rPr lang="sk-SK" dirty="0"/>
              <a:t>LFM – </a:t>
            </a:r>
            <a:r>
              <a:rPr lang="sk-SK" dirty="0" smtClean="0"/>
              <a:t>mikroskopia </a:t>
            </a:r>
            <a:r>
              <a:rPr lang="sk-SK" dirty="0"/>
              <a:t>bočních </a:t>
            </a:r>
            <a:r>
              <a:rPr lang="sk-SK" dirty="0" smtClean="0"/>
              <a:t>síl </a:t>
            </a:r>
            <a:endParaRPr lang="sk-SK" dirty="0"/>
          </a:p>
          <a:p>
            <a:r>
              <a:rPr lang="sk-SK" dirty="0"/>
              <a:t>FMM – </a:t>
            </a:r>
            <a:r>
              <a:rPr lang="sk-SK" dirty="0" smtClean="0"/>
              <a:t>Mikroskopia </a:t>
            </a:r>
            <a:r>
              <a:rPr lang="sk-SK" dirty="0"/>
              <a:t>modulovaných </a:t>
            </a:r>
            <a:r>
              <a:rPr lang="sk-SK" dirty="0" smtClean="0"/>
              <a:t>síl </a:t>
            </a:r>
            <a:endParaRPr lang="sk-SK" dirty="0"/>
          </a:p>
          <a:p>
            <a:r>
              <a:rPr lang="sk-SK" dirty="0"/>
              <a:t>PDM – </a:t>
            </a:r>
            <a:r>
              <a:rPr lang="sk-SK" dirty="0" smtClean="0"/>
              <a:t>Mikroskopia </a:t>
            </a:r>
            <a:r>
              <a:rPr lang="sk-SK" dirty="0"/>
              <a:t>fázových </a:t>
            </a:r>
            <a:r>
              <a:rPr lang="sk-SK" dirty="0" smtClean="0"/>
              <a:t>rozdielov </a:t>
            </a:r>
            <a:endParaRPr lang="sk-SK" dirty="0"/>
          </a:p>
          <a:p>
            <a:r>
              <a:rPr lang="sk-SK" dirty="0"/>
              <a:t>TDFM – </a:t>
            </a:r>
            <a:r>
              <a:rPr lang="sk-SK" dirty="0" smtClean="0"/>
              <a:t>Mikroskopia priečnych síl </a:t>
            </a:r>
            <a:endParaRPr lang="sk-SK" dirty="0"/>
          </a:p>
          <a:p>
            <a:r>
              <a:rPr lang="sk-SK" dirty="0"/>
              <a:t>DFM – </a:t>
            </a:r>
            <a:r>
              <a:rPr lang="sk-SK" dirty="0" smtClean="0"/>
              <a:t>Mikroskopia </a:t>
            </a:r>
            <a:r>
              <a:rPr lang="sk-SK" dirty="0"/>
              <a:t>disipativních </a:t>
            </a:r>
            <a:r>
              <a:rPr lang="sk-SK" dirty="0" smtClean="0"/>
              <a:t>síl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8768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Výhody vs. Nevýhody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000" b="1" dirty="0" smtClean="0"/>
              <a:t>Výhody: </a:t>
            </a:r>
            <a:r>
              <a:rPr lang="sk-SK" sz="2000" dirty="0" smtClean="0"/>
              <a:t>3D projekcie, bez nutnosti vákua a pokovenia vzorky,  možnosť pracovať v kvapalnom prostredí, vysoké rozlíšenie, možnosť kombinácie s optickými metódami, možnosť vytvárania nanoštruktúr</a:t>
            </a:r>
          </a:p>
          <a:p>
            <a:r>
              <a:rPr lang="sk-SK" sz="2000" b="1" dirty="0" smtClean="0"/>
              <a:t>Nevýhody: </a:t>
            </a:r>
            <a:r>
              <a:rPr lang="sk-SK" sz="2000" dirty="0" smtClean="0"/>
              <a:t>doba skenu(v ráde minút), možnosť zachytenia hrotu a poškodenia vzorku</a:t>
            </a:r>
          </a:p>
          <a:p>
            <a:pPr marL="0" indent="0">
              <a:buNone/>
            </a:pPr>
            <a:r>
              <a:rPr lang="sk-SK" sz="2000" dirty="0"/>
              <a:t> </a:t>
            </a:r>
            <a:r>
              <a:rPr lang="sk-SK" sz="2000" dirty="0" smtClean="0"/>
              <a:t>    maximálna plocha skenu 150x150 </a:t>
            </a:r>
            <a:r>
              <a:rPr lang="el-GR" sz="2000" dirty="0" smtClean="0"/>
              <a:t>μ</a:t>
            </a:r>
            <a:r>
              <a:rPr lang="sk-SK" sz="2000" dirty="0" smtClean="0"/>
              <a:t>m, </a:t>
            </a:r>
          </a:p>
          <a:p>
            <a:pPr marL="0" indent="0">
              <a:buNone/>
            </a:pPr>
            <a:r>
              <a:rPr lang="sk-SK" sz="2000" dirty="0" smtClean="0"/>
              <a:t>     výška vzorky max 10-20</a:t>
            </a:r>
            <a:r>
              <a:rPr lang="el-GR" sz="2000" dirty="0"/>
              <a:t> μ</a:t>
            </a:r>
            <a:r>
              <a:rPr lang="sk-SK" sz="2000" dirty="0" smtClean="0"/>
              <a:t>m,</a:t>
            </a:r>
          </a:p>
          <a:p>
            <a:pPr marL="0" indent="0">
              <a:buNone/>
            </a:pPr>
            <a:r>
              <a:rPr lang="sk-SK" sz="2000" dirty="0"/>
              <a:t> </a:t>
            </a:r>
            <a:r>
              <a:rPr lang="sk-SK" sz="2000" dirty="0" smtClean="0"/>
              <a:t>    nenulová šírka hrotu – skreslenie obrazu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538" y="4437112"/>
            <a:ext cx="4954563" cy="227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6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AFM vs. SEM</a:t>
            </a:r>
            <a:endParaRPr lang="sk-SK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3D projekcie</a:t>
            </a:r>
          </a:p>
          <a:p>
            <a:r>
              <a:rPr lang="sk-SK" dirty="0" smtClean="0"/>
              <a:t>Aj vodivé povrchy</a:t>
            </a:r>
          </a:p>
          <a:p>
            <a:r>
              <a:rPr lang="sk-SK" dirty="0" smtClean="0"/>
              <a:t>Aj atmosferický tlak + kvapalné prostredie</a:t>
            </a:r>
          </a:p>
          <a:p>
            <a:r>
              <a:rPr lang="sk-SK" dirty="0" smtClean="0"/>
              <a:t>Štúdium živích organizmov</a:t>
            </a:r>
          </a:p>
          <a:p>
            <a:r>
              <a:rPr lang="sk-SK" dirty="0" smtClean="0"/>
              <a:t>Vyššie rozlíšenie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2D projekcie</a:t>
            </a:r>
          </a:p>
          <a:p>
            <a:r>
              <a:rPr lang="sk-SK" dirty="0" smtClean="0"/>
              <a:t>Len vodivé povrchy</a:t>
            </a:r>
          </a:p>
          <a:p>
            <a:r>
              <a:rPr lang="sk-SK" dirty="0" smtClean="0"/>
              <a:t>Vákuum</a:t>
            </a:r>
          </a:p>
          <a:p>
            <a:r>
              <a:rPr lang="sk-SK" dirty="0" smtClean="0"/>
              <a:t>Mŕtvy brouci</a:t>
            </a:r>
          </a:p>
          <a:p>
            <a:r>
              <a:rPr lang="sk-SK" dirty="0" smtClean="0"/>
              <a:t>Väčšia plocha skenu</a:t>
            </a:r>
          </a:p>
          <a:p>
            <a:r>
              <a:rPr lang="sk-SK" dirty="0" smtClean="0"/>
              <a:t>Vyššia rýchlosť skenu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2943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</p:spPr>
      </p:pic>
    </p:spTree>
    <p:extLst>
      <p:ext uri="{BB962C8B-B14F-4D97-AF65-F5344CB8AC3E}">
        <p14:creationId xmlns:p14="http://schemas.microsoft.com/office/powerpoint/2010/main" val="379207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6" y="-10652"/>
            <a:ext cx="9124864" cy="6868652"/>
          </a:xfrm>
        </p:spPr>
      </p:pic>
    </p:spTree>
    <p:extLst>
      <p:ext uri="{BB962C8B-B14F-4D97-AF65-F5344CB8AC3E}">
        <p14:creationId xmlns:p14="http://schemas.microsoft.com/office/powerpoint/2010/main" val="82341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426"/>
            <a:ext cx="9144001" cy="6908426"/>
          </a:xfrm>
        </p:spPr>
      </p:pic>
    </p:spTree>
    <p:extLst>
      <p:ext uri="{BB962C8B-B14F-4D97-AF65-F5344CB8AC3E}">
        <p14:creationId xmlns:p14="http://schemas.microsoft.com/office/powerpoint/2010/main" val="257634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Kontrolné otázky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sk-SK" dirty="0" smtClean="0"/>
              <a:t>Základné súčiastky AFM?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Režimy snímania?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Čo môžeme študovať pomocou AFM?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Aké je maximálne dosiahnuté rozlíšenie?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V akých prostrediach môže AFM pracovať?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Aké podmienky sú kladené na substrát pre uchytenie vzorky?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Aký typ zlúčeniny vzniká na povrchu materiálu pri LO nanolitografii?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8940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74442"/>
          </a:xfrm>
        </p:spPr>
        <p:txBody>
          <a:bodyPr/>
          <a:lstStyle/>
          <a:p>
            <a:r>
              <a:rPr lang="sk-SK" dirty="0" smtClean="0"/>
              <a:t>Ďakujeme za pozornosť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0769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</TotalTime>
  <Words>568</Words>
  <Application>Microsoft Office PowerPoint</Application>
  <PresentationFormat>On-screen Show (4:3)</PresentationFormat>
  <Paragraphs>119</Paragraphs>
  <Slides>26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AFM  Atomic Force Microscopy Mikroskopia atomárnych síl</vt:lpstr>
      <vt:lpstr>AFM - úvod</vt:lpstr>
      <vt:lpstr>Schéma AFM</vt:lpstr>
      <vt:lpstr>Princíp metódy</vt:lpstr>
      <vt:lpstr>Hroty</vt:lpstr>
      <vt:lpstr>Hroty</vt:lpstr>
      <vt:lpstr>Hroty</vt:lpstr>
      <vt:lpstr>Hroty</vt:lpstr>
      <vt:lpstr>PowerPoint Presentation</vt:lpstr>
      <vt:lpstr>PowerPoint Presentation</vt:lpstr>
      <vt:lpstr>Režimy skenovania</vt:lpstr>
      <vt:lpstr>PowerPoint Presentation</vt:lpstr>
      <vt:lpstr>Detektor - Fotodioda</vt:lpstr>
      <vt:lpstr>Čo môžme študovať pomocou AFM?</vt:lpstr>
      <vt:lpstr>Pracovné prostredie AFM mikroskopov</vt:lpstr>
      <vt:lpstr>LON – Local Oxidation Nanolithography</vt:lpstr>
      <vt:lpstr>PowerPoint Presentation</vt:lpstr>
      <vt:lpstr>PowerPoint Presentation</vt:lpstr>
      <vt:lpstr>Modifikácie AFM</vt:lpstr>
      <vt:lpstr>Výhody vs. Nevýhody</vt:lpstr>
      <vt:lpstr>AFM vs. SEM</vt:lpstr>
      <vt:lpstr>PowerPoint Presentation</vt:lpstr>
      <vt:lpstr>PowerPoint Presentation</vt:lpstr>
      <vt:lpstr>PowerPoint Presentation</vt:lpstr>
      <vt:lpstr>Kontrolné otázky</vt:lpstr>
      <vt:lpstr>Ďakujeme za pozornosť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AFM  Atomic Force Microscopy</dc:title>
  <dc:creator>Cr</dc:creator>
  <cp:lastModifiedBy>Cr</cp:lastModifiedBy>
  <cp:revision>51</cp:revision>
  <dcterms:created xsi:type="dcterms:W3CDTF">2013-04-27T16:35:55Z</dcterms:created>
  <dcterms:modified xsi:type="dcterms:W3CDTF">2013-04-30T11:08:39Z</dcterms:modified>
</cp:coreProperties>
</file>